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8" r:id="rId2"/>
    <p:sldMasterId id="2147483677" r:id="rId3"/>
    <p:sldMasterId id="2147483686" r:id="rId4"/>
  </p:sldMasterIdLst>
  <p:notesMasterIdLst>
    <p:notesMasterId r:id="rId27"/>
  </p:notesMasterIdLst>
  <p:handoutMasterIdLst>
    <p:handoutMasterId r:id="rId28"/>
  </p:handoutMasterIdLst>
  <p:sldIdLst>
    <p:sldId id="258" r:id="rId5"/>
    <p:sldId id="262" r:id="rId6"/>
    <p:sldId id="260" r:id="rId7"/>
    <p:sldId id="257" r:id="rId8"/>
    <p:sldId id="266" r:id="rId9"/>
    <p:sldId id="263" r:id="rId10"/>
    <p:sldId id="265" r:id="rId11"/>
    <p:sldId id="267" r:id="rId12"/>
    <p:sldId id="268" r:id="rId13"/>
    <p:sldId id="279" r:id="rId14"/>
    <p:sldId id="271" r:id="rId15"/>
    <p:sldId id="273" r:id="rId16"/>
    <p:sldId id="272" r:id="rId17"/>
    <p:sldId id="274" r:id="rId18"/>
    <p:sldId id="264" r:id="rId19"/>
    <p:sldId id="277" r:id="rId20"/>
    <p:sldId id="278" r:id="rId21"/>
    <p:sldId id="275" r:id="rId22"/>
    <p:sldId id="276" r:id="rId23"/>
    <p:sldId id="280" r:id="rId24"/>
    <p:sldId id="269" r:id="rId25"/>
    <p:sldId id="25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6" autoAdjust="0"/>
    <p:restoredTop sz="94301" autoAdjust="0"/>
  </p:normalViewPr>
  <p:slideViewPr>
    <p:cSldViewPr snapToGrid="0">
      <p:cViewPr varScale="1">
        <p:scale>
          <a:sx n="73" d="100"/>
          <a:sy n="73" d="100"/>
        </p:scale>
        <p:origin x="1140" y="13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6" d="100"/>
          <a:sy n="76" d="100"/>
        </p:scale>
        <p:origin x="20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969D1F-D028-46C8-815D-0723B54CB0D4}" type="slidenum">
              <a:rPr lang="en-US" smtClean="0"/>
              <a:t>‹#›</a:t>
            </a:fld>
            <a:endParaRPr lang="en-US"/>
          </a:p>
        </p:txBody>
      </p:sp>
    </p:spTree>
    <p:extLst>
      <p:ext uri="{BB962C8B-B14F-4D97-AF65-F5344CB8AC3E}">
        <p14:creationId xmlns:p14="http://schemas.microsoft.com/office/powerpoint/2010/main" val="159090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D18E5-724A-4029-BD7E-6021930FF3AF}" type="datetimeFigureOut">
              <a:rPr lang="en-US" smtClean="0"/>
              <a:t>5/7/2018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3B18B-F3EE-45A6-B030-0F400E6C1B5C}" type="slidenum">
              <a:rPr lang="en-US" smtClean="0"/>
              <a:t>‹#›</a:t>
            </a:fld>
            <a:endParaRPr lang="en-US"/>
          </a:p>
        </p:txBody>
      </p:sp>
    </p:spTree>
    <p:extLst>
      <p:ext uri="{BB962C8B-B14F-4D97-AF65-F5344CB8AC3E}">
        <p14:creationId xmlns:p14="http://schemas.microsoft.com/office/powerpoint/2010/main" val="1608993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pPr marL="0" marR="0" lvl="0" indent="0" algn="r" defTabSz="1011234" rtl="0" eaLnBrk="1" fontAlgn="base" latinLnBrk="0" hangingPunct="1">
              <a:lnSpc>
                <a:spcPct val="100000"/>
              </a:lnSpc>
              <a:spcBef>
                <a:spcPct val="0"/>
              </a:spcBef>
              <a:spcAft>
                <a:spcPct val="0"/>
              </a:spcAft>
              <a:buClrTx/>
              <a:buSzTx/>
              <a:buFontTx/>
              <a:buNone/>
              <a:tabLst/>
              <a:defRPr/>
            </a:pPr>
            <a:fld id="{9F13E0E4-C93B-4433-830B-5B76A56D3FFF}"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1011234"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dirty="0" smtClean="0">
              <a:ln>
                <a:noFill/>
              </a:ln>
              <a:solidFill>
                <a:srgbClr val="000000"/>
              </a:solidFill>
              <a:effectLst/>
              <a:uLnTx/>
              <a:uFillTx/>
              <a:latin typeface="Arial" charset="0"/>
              <a:ea typeface="+mn-ea"/>
              <a:cs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79505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3B18B-F3EE-45A6-B030-0F400E6C1B5C}" type="slidenum">
              <a:rPr lang="en-US" smtClean="0"/>
              <a:t>9</a:t>
            </a:fld>
            <a:endParaRPr lang="en-US"/>
          </a:p>
        </p:txBody>
      </p:sp>
    </p:spTree>
    <p:extLst>
      <p:ext uri="{BB962C8B-B14F-4D97-AF65-F5344CB8AC3E}">
        <p14:creationId xmlns:p14="http://schemas.microsoft.com/office/powerpoint/2010/main" val="1722538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solidFill>
                  <a:schemeClr val="tx1"/>
                </a:solidFill>
              </a:rPr>
              <a:t>Changes in the frequency responses can be seen for the +20 dB volume setting, which is a strong indication that output levels were at saturation.  The output levels are not much different from the levels for the +10 dB volume setting; therefore, it is possible that saturation levels were also reached for this latter setting at some frequencies.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32D3B18B-F3EE-45A6-B030-0F400E6C1B5C}" type="slidenum">
              <a:rPr lang="en-US" smtClean="0"/>
              <a:t>10</a:t>
            </a:fld>
            <a:endParaRPr lang="en-US"/>
          </a:p>
        </p:txBody>
      </p:sp>
    </p:spTree>
    <p:extLst>
      <p:ext uri="{BB962C8B-B14F-4D97-AF65-F5344CB8AC3E}">
        <p14:creationId xmlns:p14="http://schemas.microsoft.com/office/powerpoint/2010/main" val="3652197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3B18B-F3EE-45A6-B030-0F400E6C1B5C}" type="slidenum">
              <a:rPr lang="en-US" smtClean="0"/>
              <a:t>11</a:t>
            </a:fld>
            <a:endParaRPr lang="en-US"/>
          </a:p>
        </p:txBody>
      </p:sp>
    </p:spTree>
    <p:extLst>
      <p:ext uri="{BB962C8B-B14F-4D97-AF65-F5344CB8AC3E}">
        <p14:creationId xmlns:p14="http://schemas.microsoft.com/office/powerpoint/2010/main" val="3247653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To evaluate output levels and gain across frequency as function of input level</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Relatively flat between at least 300-4000 Hz, excluding the various peaks, which I believe are associated with channel summation and/or acoustic resonances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overall frequency response does not change much as input level is increased and that gain systematically decreases with increasing input level, which is expected since wide dynamic range compression was active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It is clearly noticeable that output is being limited as the input level is increased.  This effect occurs for high frequencies before the low frequencies, thereby giving the overall frequency response a low-pass characteristic as the system is driven into saturation.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Likely</a:t>
            </a:r>
            <a:r>
              <a:rPr lang="en-US" sz="1200" b="1" kern="1200" baseline="0" dirty="0" smtClean="0">
                <a:solidFill>
                  <a:schemeClr val="tx1"/>
                </a:solidFill>
                <a:effectLst/>
                <a:latin typeface="+mn-lt"/>
                <a:ea typeface="+mn-ea"/>
                <a:cs typeface="+mn-cs"/>
              </a:rPr>
              <a:t> that </a:t>
            </a:r>
            <a:r>
              <a:rPr lang="en-US" sz="1200" b="1" kern="1200" dirty="0" smtClean="0">
                <a:solidFill>
                  <a:schemeClr val="tx1"/>
                </a:solidFill>
                <a:effectLst/>
                <a:latin typeface="+mn-lt"/>
                <a:ea typeface="+mn-ea"/>
                <a:cs typeface="+mn-cs"/>
              </a:rPr>
              <a:t>output limiting kept the high frequencies below the physical saturation limit of the earphones, but not for the low frequencies, </a:t>
            </a:r>
            <a:r>
              <a:rPr lang="en-US" sz="1200" b="1" u="sng" kern="1200" dirty="0" smtClean="0">
                <a:solidFill>
                  <a:schemeClr val="tx1"/>
                </a:solidFill>
                <a:effectLst/>
                <a:latin typeface="+mn-lt"/>
                <a:ea typeface="+mn-ea"/>
                <a:cs typeface="+mn-cs"/>
              </a:rPr>
              <a:t>resulting in an increase in low-frequency output levels accompanied by distortion</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2D3B18B-F3EE-45A6-B030-0F400E6C1B5C}" type="slidenum">
              <a:rPr lang="en-US" smtClean="0"/>
              <a:t>13</a:t>
            </a:fld>
            <a:endParaRPr lang="en-US"/>
          </a:p>
        </p:txBody>
      </p:sp>
    </p:spTree>
    <p:extLst>
      <p:ext uri="{BB962C8B-B14F-4D97-AF65-F5344CB8AC3E}">
        <p14:creationId xmlns:p14="http://schemas.microsoft.com/office/powerpoint/2010/main" val="304993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easy way to show this is to enter hypothetical hearing losses into the Verifit and it to compute and overlay the prescriptive target levels for each of the tests.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Solid red line corresponds to hearing thresholds converted into dB SPL at the tympanic membrane for an average adult ear</a:t>
            </a:r>
            <a:endParaRPr lang="en-US" dirty="0"/>
          </a:p>
        </p:txBody>
      </p:sp>
      <p:sp>
        <p:nvSpPr>
          <p:cNvPr id="4" name="Slide Number Placeholder 3"/>
          <p:cNvSpPr>
            <a:spLocks noGrp="1"/>
          </p:cNvSpPr>
          <p:nvPr>
            <p:ph type="sldNum" sz="quarter" idx="10"/>
          </p:nvPr>
        </p:nvSpPr>
        <p:spPr/>
        <p:txBody>
          <a:bodyPr/>
          <a:lstStyle/>
          <a:p>
            <a:fld id="{32D3B18B-F3EE-45A6-B030-0F400E6C1B5C}" type="slidenum">
              <a:rPr lang="en-US" smtClean="0"/>
              <a:t>18</a:t>
            </a:fld>
            <a:endParaRPr lang="en-US"/>
          </a:p>
        </p:txBody>
      </p:sp>
    </p:spTree>
    <p:extLst>
      <p:ext uri="{BB962C8B-B14F-4D97-AF65-F5344CB8AC3E}">
        <p14:creationId xmlns:p14="http://schemas.microsoft.com/office/powerpoint/2010/main" val="195705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Electroacoustic evaluation of the </a:t>
            </a:r>
            <a:r>
              <a:rPr lang="en-US" sz="1200" kern="1200" dirty="0" err="1" smtClean="0">
                <a:solidFill>
                  <a:schemeClr val="tx1"/>
                </a:solidFill>
                <a:effectLst/>
                <a:latin typeface="+mn-lt"/>
                <a:ea typeface="+mn-ea"/>
                <a:cs typeface="+mn-cs"/>
              </a:rPr>
              <a:t>Tympan</a:t>
            </a:r>
            <a:r>
              <a:rPr lang="en-US" sz="1200" kern="1200" dirty="0" smtClean="0">
                <a:solidFill>
                  <a:schemeClr val="tx1"/>
                </a:solidFill>
                <a:effectLst/>
                <a:latin typeface="+mn-lt"/>
                <a:ea typeface="+mn-ea"/>
                <a:cs typeface="+mn-cs"/>
              </a:rPr>
              <a:t> unit programmed with 8-channel, wide dynamic range compression (WDRC) was conducted using a commercial hearing aid analyzer.  In my expert opinion, the </a:t>
            </a:r>
            <a:r>
              <a:rPr lang="en-US" sz="1200" kern="1200" dirty="0" err="1" smtClean="0">
                <a:solidFill>
                  <a:schemeClr val="tx1"/>
                </a:solidFill>
                <a:effectLst/>
                <a:latin typeface="+mn-lt"/>
                <a:ea typeface="+mn-ea"/>
                <a:cs typeface="+mn-cs"/>
              </a:rPr>
              <a:t>Tympan</a:t>
            </a:r>
            <a:r>
              <a:rPr lang="en-US" sz="1200" kern="1200" dirty="0" smtClean="0">
                <a:solidFill>
                  <a:schemeClr val="tx1"/>
                </a:solidFill>
                <a:effectLst/>
                <a:latin typeface="+mn-lt"/>
                <a:ea typeface="+mn-ea"/>
                <a:cs typeface="+mn-cs"/>
              </a:rPr>
              <a:t> unit performed like an actual hearing aid: (1) throughput delay was measured to be 5.7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(2) input/output curves clearly demonstrated the action of the WDRC, output limiting compression to control maximum output levels, and volume changes; (3) WDRC attack and release times equaled the nominal values in the software; (4) minimal distortion was evident at most volume settings; (5) internal noise levels were modest and comparable to today’s premium devices; (6) the frequency response was consistent across most input levels and was relatively flat with predictable peaks that probably could be smoothed away; (7) the microphone seemed to demonstrate adequate dynamic range, although the rising frequency response will need to be calibrated out before the signal is processed; (8) the amplifier was able to achieve at least 55 dB of gain with minimal distortion; (9) the </a:t>
            </a:r>
            <a:r>
              <a:rPr lang="en-US" sz="1200" kern="1200" dirty="0" err="1" smtClean="0">
                <a:solidFill>
                  <a:schemeClr val="tx1"/>
                </a:solidFill>
                <a:effectLst/>
                <a:latin typeface="+mn-lt"/>
                <a:ea typeface="+mn-ea"/>
                <a:cs typeface="+mn-cs"/>
              </a:rPr>
              <a:t>Tympan</a:t>
            </a:r>
            <a:r>
              <a:rPr lang="en-US" sz="1200" kern="1200" dirty="0" smtClean="0">
                <a:solidFill>
                  <a:schemeClr val="tx1"/>
                </a:solidFill>
                <a:effectLst/>
                <a:latin typeface="+mn-lt"/>
                <a:ea typeface="+mn-ea"/>
                <a:cs typeface="+mn-cs"/>
              </a:rPr>
              <a:t> unit with </a:t>
            </a:r>
            <a:r>
              <a:rPr lang="en-US" sz="1200" kern="1200" dirty="0" err="1" smtClean="0">
                <a:solidFill>
                  <a:schemeClr val="tx1"/>
                </a:solidFill>
                <a:effectLst/>
                <a:latin typeface="+mn-lt"/>
                <a:ea typeface="+mn-ea"/>
                <a:cs typeface="+mn-cs"/>
              </a:rPr>
              <a:t>Klipsch</a:t>
            </a:r>
            <a:r>
              <a:rPr lang="en-US" sz="1200" kern="1200" dirty="0" smtClean="0">
                <a:solidFill>
                  <a:schemeClr val="tx1"/>
                </a:solidFill>
                <a:effectLst/>
                <a:latin typeface="+mn-lt"/>
                <a:ea typeface="+mn-ea"/>
                <a:cs typeface="+mn-cs"/>
              </a:rPr>
              <a:t> earphones seems to be capable of accommodating hearing losses up to 70 and maybe 75 dB HL; and (10) real-ear measurements using a probe microphone were easily performed.  Overall, based on my expert opinion, the </a:t>
            </a:r>
            <a:r>
              <a:rPr lang="en-US" sz="1200" kern="1200" dirty="0" err="1" smtClean="0">
                <a:solidFill>
                  <a:schemeClr val="tx1"/>
                </a:solidFill>
                <a:effectLst/>
                <a:latin typeface="+mn-lt"/>
                <a:ea typeface="+mn-ea"/>
                <a:cs typeface="+mn-cs"/>
              </a:rPr>
              <a:t>Tympan</a:t>
            </a:r>
            <a:r>
              <a:rPr lang="en-US" sz="1200" kern="1200" dirty="0" smtClean="0">
                <a:solidFill>
                  <a:schemeClr val="tx1"/>
                </a:solidFill>
                <a:effectLst/>
                <a:latin typeface="+mn-lt"/>
                <a:ea typeface="+mn-ea"/>
                <a:cs typeface="+mn-cs"/>
              </a:rPr>
              <a:t> unit at its current stage of development is ready to be made available to a wider group of individuals within the hearing research community.</a:t>
            </a:r>
          </a:p>
        </p:txBody>
      </p:sp>
      <p:sp>
        <p:nvSpPr>
          <p:cNvPr id="4" name="Slide Number Placeholder 3"/>
          <p:cNvSpPr>
            <a:spLocks noGrp="1"/>
          </p:cNvSpPr>
          <p:nvPr>
            <p:ph type="sldNum" sz="quarter" idx="10"/>
          </p:nvPr>
        </p:nvSpPr>
        <p:spPr/>
        <p:txBody>
          <a:bodyPr/>
          <a:lstStyle/>
          <a:p>
            <a:fld id="{32D3B18B-F3EE-45A6-B030-0F400E6C1B5C}" type="slidenum">
              <a:rPr lang="en-US" smtClean="0"/>
              <a:t>20</a:t>
            </a:fld>
            <a:endParaRPr lang="en-US"/>
          </a:p>
        </p:txBody>
      </p:sp>
    </p:spTree>
    <p:extLst>
      <p:ext uri="{BB962C8B-B14F-4D97-AF65-F5344CB8AC3E}">
        <p14:creationId xmlns:p14="http://schemas.microsoft.com/office/powerpoint/2010/main" val="19496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p:spPr>
        <p:txBody>
          <a:bodyPr/>
          <a:lstStyle/>
          <a:p>
            <a:endParaRPr lang="en-US" smtClean="0"/>
          </a:p>
        </p:txBody>
      </p:sp>
      <p:sp>
        <p:nvSpPr>
          <p:cNvPr id="154628" name="Slide Number Placeholder 3"/>
          <p:cNvSpPr>
            <a:spLocks noGrp="1"/>
          </p:cNvSpPr>
          <p:nvPr>
            <p:ph type="sldNum" sz="quarter" idx="5"/>
          </p:nvPr>
        </p:nvSpPr>
        <p:spPr>
          <a:noFill/>
        </p:spPr>
        <p:txBody>
          <a:bodyPr/>
          <a:lstStyle/>
          <a:p>
            <a:pPr marL="0" marR="0" lvl="0" indent="0" algn="r" defTabSz="1011234" rtl="0" eaLnBrk="1" fontAlgn="base" latinLnBrk="0" hangingPunct="1">
              <a:lnSpc>
                <a:spcPct val="100000"/>
              </a:lnSpc>
              <a:spcBef>
                <a:spcPct val="0"/>
              </a:spcBef>
              <a:spcAft>
                <a:spcPct val="0"/>
              </a:spcAft>
              <a:buClrTx/>
              <a:buSzTx/>
              <a:buFontTx/>
              <a:buNone/>
              <a:tabLst/>
              <a:defRPr/>
            </a:pPr>
            <a:fld id="{C696D104-C94D-4053-9331-82EC7F65D4F0}"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1011234" rtl="0" eaLnBrk="1" fontAlgn="base" latinLnBrk="0" hangingPunct="1">
                <a:lnSpc>
                  <a:spcPct val="100000"/>
                </a:lnSpc>
                <a:spcBef>
                  <a:spcPct val="0"/>
                </a:spcBef>
                <a:spcAft>
                  <a:spcPct val="0"/>
                </a:spcAft>
                <a:buClrTx/>
                <a:buSzTx/>
                <a:buFontTx/>
                <a:buNone/>
                <a:tabLst/>
                <a:defRPr/>
              </a:pPr>
              <a:t>22</a:t>
            </a:fld>
            <a:endParaRPr kumimoji="0" lang="en-US" sz="1300" b="0" i="0" u="none" strike="noStrike" kern="1200" cap="none" spc="0" normalizeH="0" baseline="0" noProof="0" dirty="0" smtClean="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34797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mn-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86B91CA-202F-4489-8149-9A484A5374C8}" type="datetime1">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B8BE6-F97E-444A-BBB4-5D15C3932625}" type="slidenum">
              <a:rPr lang="en-US" smtClean="0"/>
              <a:t>‹#›</a:t>
            </a:fld>
            <a:endParaRPr lang="en-US"/>
          </a:p>
        </p:txBody>
      </p:sp>
    </p:spTree>
    <p:extLst>
      <p:ext uri="{BB962C8B-B14F-4D97-AF65-F5344CB8AC3E}">
        <p14:creationId xmlns:p14="http://schemas.microsoft.com/office/powerpoint/2010/main" val="48322975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76200"/>
            <a:ext cx="7158037" cy="976313"/>
          </a:xfrm>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295400"/>
            <a:ext cx="4081463" cy="2431435"/>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67263" y="1295400"/>
            <a:ext cx="4081462" cy="2431435"/>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31205496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76200"/>
            <a:ext cx="8315325" cy="1865126"/>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201545660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19139904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8" name="Rectangle 2"/>
          <p:cNvSpPr>
            <a:spLocks noGrp="1" noChangeArrowheads="1"/>
          </p:cNvSpPr>
          <p:nvPr>
            <p:ph type="subTitle" idx="1"/>
          </p:nvPr>
        </p:nvSpPr>
        <p:spPr>
          <a:xfrm>
            <a:off x="2286000" y="3581400"/>
            <a:ext cx="5638800" cy="461665"/>
          </a:xfrm>
        </p:spPr>
        <p:txBody>
          <a:bodyPr/>
          <a:lstStyle>
            <a:lvl1pPr marL="0" indent="0" algn="ctr">
              <a:buFont typeface="Wingdings" pitchFamily="2" charset="2"/>
              <a:buNone/>
              <a:defRPr>
                <a:effectLst/>
                <a:latin typeface="Calibri" pitchFamily="34" charset="0"/>
              </a:defRPr>
            </a:lvl1pPr>
          </a:lstStyle>
          <a:p>
            <a:r>
              <a:rPr lang="en-US"/>
              <a:t>Click to edit Master subtitle style</a:t>
            </a:r>
          </a:p>
        </p:txBody>
      </p:sp>
      <p:sp>
        <p:nvSpPr>
          <p:cNvPr id="33" name="Rectangle 12"/>
          <p:cNvSpPr>
            <a:spLocks noGrp="1" noChangeArrowheads="1"/>
          </p:cNvSpPr>
          <p:nvPr>
            <p:ph type="ctrTitle"/>
          </p:nvPr>
        </p:nvSpPr>
        <p:spPr>
          <a:xfrm>
            <a:off x="998620" y="1443038"/>
            <a:ext cx="7086600" cy="1600200"/>
          </a:xfrm>
        </p:spPr>
        <p:txBody>
          <a:bodyPr anchor="ctr"/>
          <a:lstStyle>
            <a:lvl1pPr>
              <a:defRPr>
                <a:effectLst/>
                <a:latin typeface="Calibri" pitchFamily="34" charset="0"/>
              </a:defRPr>
            </a:lvl1pPr>
          </a:lstStyle>
          <a:p>
            <a:r>
              <a:rPr lang="en-US" dirty="0"/>
              <a:t>Click to edit Master title style</a:t>
            </a:r>
          </a:p>
        </p:txBody>
      </p:sp>
    </p:spTree>
    <p:extLst>
      <p:ext uri="{BB962C8B-B14F-4D97-AF65-F5344CB8AC3E}">
        <p14:creationId xmlns:p14="http://schemas.microsoft.com/office/powerpoint/2010/main" val="302419829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8282" y="1161535"/>
            <a:ext cx="8781534" cy="4712043"/>
          </a:xfrm>
        </p:spPr>
        <p:txBody>
          <a:bodyPr>
            <a:normAutofit/>
          </a:bodyPr>
          <a:lstStyle>
            <a:lvl1pPr marL="320040" indent="-320040">
              <a:defRPr sz="3200">
                <a:latin typeface="Calibri" pitchFamily="34" charset="0"/>
              </a:defRPr>
            </a:lvl1pPr>
            <a:lvl2pPr marL="502920" indent="-274320">
              <a:defRPr sz="2800">
                <a:latin typeface="Calibri" pitchFamily="34" charset="0"/>
              </a:defRPr>
            </a:lvl2pPr>
            <a:lvl3pPr marL="685800">
              <a:defRPr sz="2600">
                <a:latin typeface="Calibri" pitchFamily="34" charset="0"/>
              </a:defRPr>
            </a:lvl3pPr>
            <a:lvl4pPr marL="868680" indent="-182880">
              <a:defRPr sz="2400">
                <a:latin typeface="Calibri" pitchFamily="34" charset="0"/>
              </a:defRPr>
            </a:lvl4pPr>
            <a:lvl5pPr marL="1051560" indent="-137160">
              <a:defRPr sz="22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425470501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effectLst/>
                <a:latin typeface="Calibri" pitchFamily="34" charset="0"/>
              </a:defRPr>
            </a:lvl1pPr>
          </a:lstStyle>
          <a:p>
            <a:r>
              <a:rPr lang="en-US" dirty="0" smtClean="0"/>
              <a:t>Click to edit Master title style</a:t>
            </a:r>
            <a:endParaRPr lang="en-US" dirty="0"/>
          </a:p>
        </p:txBody>
      </p:sp>
      <p:sp>
        <p:nvSpPr>
          <p:cNvPr id="3"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15239289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151073841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76200"/>
            <a:ext cx="7158037" cy="976313"/>
          </a:xfrm>
        </p:spPr>
        <p:txBody>
          <a:bodyPr/>
          <a:lstStyle>
            <a:lvl1pPr>
              <a:defRPr b="0">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533400" y="1295400"/>
            <a:ext cx="4081463" cy="2234458"/>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67263" y="1295400"/>
            <a:ext cx="4081462" cy="2234458"/>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89475556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76200"/>
            <a:ext cx="7158037" cy="976313"/>
          </a:xfrm>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1295400"/>
            <a:ext cx="4081463" cy="2431435"/>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67263" y="1295400"/>
            <a:ext cx="4081462" cy="2431435"/>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17945345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76200"/>
            <a:ext cx="8315325" cy="1865126"/>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13466401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6976" y="47418"/>
            <a:ext cx="8717797" cy="1145952"/>
          </a:xfrm>
        </p:spPr>
        <p:txBody>
          <a:bodyPr/>
          <a:lstStyle>
            <a:lvl1pPr algn="ctr">
              <a:defRPr>
                <a:latin typeface="+mn-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216976" y="1495585"/>
            <a:ext cx="8717797" cy="509894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8650" y="6364100"/>
            <a:ext cx="2057400" cy="365125"/>
          </a:xfrm>
        </p:spPr>
        <p:txBody>
          <a:bodyPr/>
          <a:lstStyle/>
          <a:p>
            <a:fld id="{ED40F3CB-D6F7-4053-9524-F9B8C879638D}" type="datetime1">
              <a:rPr lang="en-US" smtClean="0"/>
              <a:t>5/7/2018</a:t>
            </a:fld>
            <a:endParaRPr lang="en-US"/>
          </a:p>
        </p:txBody>
      </p:sp>
      <p:sp>
        <p:nvSpPr>
          <p:cNvPr id="5" name="Footer Placeholder 4"/>
          <p:cNvSpPr>
            <a:spLocks noGrp="1"/>
          </p:cNvSpPr>
          <p:nvPr>
            <p:ph type="ftr" sz="quarter" idx="11"/>
          </p:nvPr>
        </p:nvSpPr>
        <p:spPr>
          <a:xfrm>
            <a:off x="3028950" y="6364100"/>
            <a:ext cx="3086100" cy="365125"/>
          </a:xfrm>
        </p:spPr>
        <p:txBody>
          <a:bodyPr/>
          <a:lstStyle/>
          <a:p>
            <a:endParaRPr lang="en-US"/>
          </a:p>
        </p:txBody>
      </p:sp>
      <p:sp>
        <p:nvSpPr>
          <p:cNvPr id="6" name="Slide Number Placeholder 5"/>
          <p:cNvSpPr>
            <a:spLocks noGrp="1"/>
          </p:cNvSpPr>
          <p:nvPr>
            <p:ph type="sldNum" sz="quarter" idx="12"/>
          </p:nvPr>
        </p:nvSpPr>
        <p:spPr>
          <a:xfrm>
            <a:off x="0" y="6496248"/>
            <a:ext cx="2057400" cy="365125"/>
          </a:xfrm>
        </p:spPr>
        <p:txBody>
          <a:bodyPr/>
          <a:lstStyle/>
          <a:p>
            <a:fld id="{A88B8BE6-F97E-444A-BBB4-5D15C3932625}" type="slidenum">
              <a:rPr lang="en-US" smtClean="0"/>
              <a:t>‹#›</a:t>
            </a:fld>
            <a:endParaRPr lang="en-US"/>
          </a:p>
        </p:txBody>
      </p:sp>
    </p:spTree>
    <p:extLst>
      <p:ext uri="{BB962C8B-B14F-4D97-AF65-F5344CB8AC3E}">
        <p14:creationId xmlns:p14="http://schemas.microsoft.com/office/powerpoint/2010/main" val="408726197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372802551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7"/>
          <p:cNvSpPr txBox="1">
            <a:spLocks noChangeArrowheads="1"/>
          </p:cNvSpPr>
          <p:nvPr userDrawn="1"/>
        </p:nvSpPr>
        <p:spPr>
          <a:xfrm>
            <a:off x="685800" y="2286000"/>
            <a:ext cx="77724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chemeClr val="bg1"/>
                </a:solidFill>
                <a:effectLst/>
                <a:latin typeface="Arial" pitchFamily="34" charset="0"/>
                <a:ea typeface="+mj-ea"/>
                <a:cs typeface="Arial"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Arial" pitchFamily="34" charset="0"/>
                <a:ea typeface="+mj-ea"/>
                <a:cs typeface="Arial" pitchFamily="34" charset="0"/>
              </a:rPr>
              <a:t>Click to edit Master title style</a:t>
            </a:r>
          </a:p>
        </p:txBody>
      </p:sp>
      <p:sp>
        <p:nvSpPr>
          <p:cNvPr id="10" name="Rectangle 6"/>
          <p:cNvSpPr txBox="1">
            <a:spLocks noChangeArrowheads="1"/>
          </p:cNvSpPr>
          <p:nvPr userDrawn="1"/>
        </p:nvSpPr>
        <p:spPr>
          <a:xfrm>
            <a:off x="1524000" y="4038600"/>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Tx/>
              <a:buNone/>
              <a:defRPr sz="2400" kern="1200">
                <a:solidFill>
                  <a:schemeClr val="bg1"/>
                </a:solidFill>
                <a:effectLst/>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Click to edit Master subtitle style</a:t>
            </a:r>
          </a:p>
        </p:txBody>
      </p:sp>
      <p:sp>
        <p:nvSpPr>
          <p:cNvPr id="11" name="Rectangle 2"/>
          <p:cNvSpPr>
            <a:spLocks noGrp="1" noChangeArrowheads="1"/>
          </p:cNvSpPr>
          <p:nvPr>
            <p:ph type="dt" sz="half" idx="10"/>
          </p:nvPr>
        </p:nvSpPr>
        <p:spPr>
          <a:xfrm>
            <a:off x="152400" y="6324600"/>
            <a:ext cx="2209800" cy="457200"/>
          </a:xfrm>
          <a:prstGeom prst="rect">
            <a:avLst/>
          </a:prstGeom>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Copyright © 2012</a:t>
            </a:r>
          </a:p>
        </p:txBody>
      </p:sp>
      <p:sp>
        <p:nvSpPr>
          <p:cNvPr id="12" name="TextBox 1"/>
          <p:cNvSpPr txBox="1">
            <a:spLocks noChangeArrowheads="1"/>
          </p:cNvSpPr>
          <p:nvPr userDrawn="1"/>
        </p:nvSpPr>
        <p:spPr bwMode="auto">
          <a:xfrm>
            <a:off x="7379915" y="6605736"/>
            <a:ext cx="1676400" cy="215444"/>
          </a:xfrm>
          <a:prstGeom prst="rect">
            <a:avLst/>
          </a:prstGeom>
          <a:noFill/>
          <a:ln>
            <a:noFill/>
          </a:ln>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algn="r" eaLnBrk="0" fontAlgn="base" hangingPunct="0">
              <a:spcBef>
                <a:spcPct val="0"/>
              </a:spcBef>
              <a:spcAft>
                <a:spcPct val="0"/>
              </a:spcAft>
              <a:defRPr sz="2400">
                <a:solidFill>
                  <a:schemeClr val="tx1"/>
                </a:solidFill>
                <a:latin typeface="Times" pitchFamily="18" charset="0"/>
              </a:defRPr>
            </a:lvl6pPr>
            <a:lvl7pPr marL="2971800" indent="-228600" algn="r" eaLnBrk="0" fontAlgn="base" hangingPunct="0">
              <a:spcBef>
                <a:spcPct val="0"/>
              </a:spcBef>
              <a:spcAft>
                <a:spcPct val="0"/>
              </a:spcAft>
              <a:defRPr sz="2400">
                <a:solidFill>
                  <a:schemeClr val="tx1"/>
                </a:solidFill>
                <a:latin typeface="Times" pitchFamily="18" charset="0"/>
              </a:defRPr>
            </a:lvl7pPr>
            <a:lvl8pPr marL="3429000" indent="-228600" algn="r" eaLnBrk="0" fontAlgn="base" hangingPunct="0">
              <a:spcBef>
                <a:spcPct val="0"/>
              </a:spcBef>
              <a:spcAft>
                <a:spcPct val="0"/>
              </a:spcAft>
              <a:defRPr sz="2400">
                <a:solidFill>
                  <a:schemeClr val="tx1"/>
                </a:solidFill>
                <a:latin typeface="Times" pitchFamily="18" charset="0"/>
              </a:defRPr>
            </a:lvl8pPr>
            <a:lvl9pPr marL="3886200" indent="-228600" algn="r" eaLnBrk="0" fontAlgn="base" hangingPunct="0">
              <a:spcBef>
                <a:spcPct val="0"/>
              </a:spcBef>
              <a:spcAft>
                <a:spcPct val="0"/>
              </a:spcAft>
              <a:defRPr sz="2400">
                <a:solidFill>
                  <a:schemeClr val="tx1"/>
                </a:solidFill>
                <a:latin typeface="Times" pitchFamily="18" charset="0"/>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Arial" charset="0"/>
                <a:ea typeface="+mn-ea"/>
                <a:cs typeface="+mn-cs"/>
              </a:rPr>
              <a:t>MTG-12-XX-XXXX / XXXX - </a:t>
            </a:r>
            <a:fld id="{1764B319-02EF-4F0C-AD3D-EA6E16BA232E}" type="slidenum">
              <a:rPr kumimoji="0" lang="en-US" sz="8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smtClean="0">
              <a:ln>
                <a:noFill/>
              </a:ln>
              <a:solidFill>
                <a:prstClr val="black"/>
              </a:solidFill>
              <a:effectLst/>
              <a:uLnTx/>
              <a:uFillTx/>
              <a:latin typeface="Arial" charset="0"/>
              <a:ea typeface="+mn-ea"/>
              <a:cs typeface="+mn-cs"/>
            </a:endParaRPr>
          </a:p>
        </p:txBody>
      </p:sp>
      <p:sp>
        <p:nvSpPr>
          <p:cNvPr id="15" name="Rectangle 14"/>
          <p:cNvSpPr/>
          <p:nvPr userDrawn="1"/>
        </p:nvSpPr>
        <p:spPr>
          <a:xfrm>
            <a:off x="-9525" y="-9740"/>
            <a:ext cx="9220200" cy="6867740"/>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TextBox 16"/>
          <p:cNvSpPr txBox="1"/>
          <p:nvPr userDrawn="1"/>
        </p:nvSpPr>
        <p:spPr>
          <a:xfrm>
            <a:off x="1453427" y="483632"/>
            <a:ext cx="480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R E S E A R C H  &amp;  D E V E L O P M E N T</a:t>
            </a:r>
            <a:endPar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4" name="Subtitle 2"/>
          <p:cNvSpPr>
            <a:spLocks noGrp="1"/>
          </p:cNvSpPr>
          <p:nvPr>
            <p:ph type="subTitle" idx="1"/>
          </p:nvPr>
        </p:nvSpPr>
        <p:spPr>
          <a:xfrm>
            <a:off x="1676400" y="4038600"/>
            <a:ext cx="6400800" cy="990600"/>
          </a:xfrm>
        </p:spPr>
        <p:txBody>
          <a:bodyPr/>
          <a:lstStyle>
            <a:lvl1pPr marL="0" indent="0" algn="ctr">
              <a:buNone/>
              <a:defRPr b="1">
                <a:solidFill>
                  <a:schemeClr val="bg1"/>
                </a:solidFill>
              </a:defRPr>
            </a:lvl1pPr>
          </a:lstStyle>
          <a:p>
            <a:r>
              <a:rPr lang="en-US" smtClean="0">
                <a:effectLst>
                  <a:outerShdw blurRad="38100" dist="38100" dir="2700000" algn="tl">
                    <a:srgbClr val="000000">
                      <a:alpha val="43137"/>
                    </a:srgbClr>
                  </a:outerShdw>
                </a:effectLst>
              </a:rPr>
              <a:t>Click to edit Master subtitle style</a:t>
            </a:r>
            <a:endParaRPr lang="en-US" dirty="0">
              <a:effectLst>
                <a:outerShdw blurRad="38100" dist="38100" dir="2700000" algn="tl">
                  <a:srgbClr val="000000">
                    <a:alpha val="43137"/>
                  </a:srgbClr>
                </a:outerShdw>
              </a:effectLst>
            </a:endParaRPr>
          </a:p>
        </p:txBody>
      </p:sp>
      <p:sp>
        <p:nvSpPr>
          <p:cNvPr id="20" name="Title 1"/>
          <p:cNvSpPr>
            <a:spLocks noGrp="1"/>
          </p:cNvSpPr>
          <p:nvPr>
            <p:ph type="ctrTitle" idx="4294967295"/>
          </p:nvPr>
        </p:nvSpPr>
        <p:spPr>
          <a:xfrm>
            <a:off x="838200" y="2209800"/>
            <a:ext cx="7772400" cy="1470025"/>
          </a:xfrm>
        </p:spPr>
        <p:txBody>
          <a:bodyPr>
            <a:normAutofit/>
          </a:bodyPr>
          <a:lstStyle>
            <a:lvl1pPr>
              <a:defRPr sz="3200" b="1">
                <a:solidFill>
                  <a:schemeClr val="bg1"/>
                </a:solidFill>
                <a:latin typeface="Arial" pitchFamily="34" charset="0"/>
                <a:cs typeface="Arial" pitchFamily="34" charset="0"/>
              </a:defRPr>
            </a:lvl1pPr>
          </a:lstStyle>
          <a:p>
            <a:pPr lvl="0"/>
            <a:r>
              <a:rPr lang="en-US" smtClean="0">
                <a:effectLst>
                  <a:outerShdw blurRad="38100" dist="38100" dir="2700000" algn="tl">
                    <a:srgbClr val="000000">
                      <a:alpha val="43137"/>
                    </a:srgbClr>
                  </a:outerShdw>
                </a:effectLst>
              </a:rPr>
              <a:t>Click to edit Master title style</a:t>
            </a:r>
            <a:endParaRPr lang="en-US" dirty="0">
              <a:effectLst>
                <a:outerShdw blurRad="38100" dist="38100" dir="2700000" algn="tl">
                  <a:srgbClr val="000000">
                    <a:alpha val="43137"/>
                  </a:srgbClr>
                </a:outerShdw>
              </a:effectLst>
            </a:endParaRPr>
          </a:p>
        </p:txBody>
      </p:sp>
      <p:pic>
        <p:nvPicPr>
          <p:cNvPr id="13" name="Picture 12"/>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533400"/>
            <a:ext cx="3657600" cy="1170432"/>
          </a:xfrm>
          <a:prstGeom prst="rect">
            <a:avLst/>
          </a:prstGeom>
        </p:spPr>
      </p:pic>
    </p:spTree>
    <p:extLst>
      <p:ext uri="{BB962C8B-B14F-4D97-AF65-F5344CB8AC3E}">
        <p14:creationId xmlns:p14="http://schemas.microsoft.com/office/powerpoint/2010/main" val="1588868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Rectangle 17"/>
          <p:cNvSpPr/>
          <p:nvPr userDrawn="1"/>
        </p:nvSpPr>
        <p:spPr>
          <a:xfrm>
            <a:off x="0" y="6396335"/>
            <a:ext cx="9144000" cy="471405"/>
          </a:xfrm>
          <a:prstGeom prst="rect">
            <a:avLst/>
          </a:prstGeom>
          <a:gradFill flip="none" rotWithShape="1">
            <a:gsLst>
              <a:gs pos="0">
                <a:srgbClr val="6591C7">
                  <a:shade val="30000"/>
                  <a:satMod val="115000"/>
                </a:srgbClr>
              </a:gs>
              <a:gs pos="50000">
                <a:srgbClr val="6591C7">
                  <a:shade val="67500"/>
                  <a:satMod val="115000"/>
                </a:srgbClr>
              </a:gs>
              <a:gs pos="79000">
                <a:srgbClr val="6591C7">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userDrawn="1"/>
        </p:nvSpPr>
        <p:spPr>
          <a:xfrm rot="10800000">
            <a:off x="0" y="-33531"/>
            <a:ext cx="9143999" cy="685802"/>
          </a:xfrm>
          <a:prstGeom prst="rect">
            <a:avLst/>
          </a:prstGeom>
          <a:gradFill flip="none" rotWithShape="1">
            <a:gsLst>
              <a:gs pos="0">
                <a:srgbClr val="6591C7">
                  <a:shade val="30000"/>
                  <a:satMod val="115000"/>
                </a:srgbClr>
              </a:gs>
              <a:gs pos="50000">
                <a:srgbClr val="6591C7">
                  <a:shade val="67500"/>
                  <a:satMod val="115000"/>
                </a:srgbClr>
              </a:gs>
              <a:gs pos="100000">
                <a:srgbClr val="6591C7">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Content Placeholder 2"/>
          <p:cNvSpPr>
            <a:spLocks noGrp="1"/>
          </p:cNvSpPr>
          <p:nvPr>
            <p:ph idx="1"/>
          </p:nvPr>
        </p:nvSpPr>
        <p:spPr>
          <a:xfrm>
            <a:off x="451099" y="1143000"/>
            <a:ext cx="8284468" cy="4800600"/>
          </a:xfrm>
        </p:spPr>
        <p:txBody>
          <a:bodyPr/>
          <a:lstStyle>
            <a:lvl1pPr>
              <a:defRPr b="1"/>
            </a:lvl1pPr>
          </a:lstStyle>
          <a:p>
            <a:pPr lvl="0"/>
            <a:r>
              <a:rPr lang="en-US" smtClean="0"/>
              <a:t>Click to edit Master text styles</a:t>
            </a:r>
          </a:p>
        </p:txBody>
      </p:sp>
      <p:sp>
        <p:nvSpPr>
          <p:cNvPr id="11" name="Title 1"/>
          <p:cNvSpPr>
            <a:spLocks noGrp="1"/>
          </p:cNvSpPr>
          <p:nvPr>
            <p:ph type="title"/>
          </p:nvPr>
        </p:nvSpPr>
        <p:spPr>
          <a:xfrm>
            <a:off x="457200" y="0"/>
            <a:ext cx="8229600" cy="652272"/>
          </a:xfrm>
        </p:spPr>
        <p:txBody>
          <a:bodyPr/>
          <a:lstStyle>
            <a:lvl1pPr>
              <a:defRPr>
                <a:solidFill>
                  <a:schemeClr val="bg1"/>
                </a:solidFill>
              </a:defRPr>
            </a:lvl1pPr>
          </a:lstStyle>
          <a:p>
            <a:r>
              <a:rPr lang="en-US" smtClean="0"/>
              <a:t>Click to edit Master title style</a:t>
            </a:r>
            <a:endParaRPr lang="en-US" dirty="0"/>
          </a:p>
        </p:txBody>
      </p:sp>
      <p:pic>
        <p:nvPicPr>
          <p:cNvPr id="9" name="Picture 8"/>
          <p:cNvPicPr/>
          <p:nvPr userDrawn="1"/>
        </p:nvPicPr>
        <p:blipFill>
          <a:blip r:embed="rId2" cstate="print">
            <a:extLst>
              <a:ext uri="{28A0092B-C50C-407E-A947-70E740481C1C}">
                <a14:useLocalDpi xmlns:a14="http://schemas.microsoft.com/office/drawing/2010/main" val="0"/>
              </a:ext>
            </a:extLst>
          </a:blip>
          <a:stretch>
            <a:fillRect/>
          </a:stretch>
        </p:blipFill>
        <p:spPr>
          <a:xfrm>
            <a:off x="76200" y="6477000"/>
            <a:ext cx="1143000" cy="365760"/>
          </a:xfrm>
          <a:prstGeom prst="rect">
            <a:avLst/>
          </a:prstGeom>
        </p:spPr>
      </p:pic>
    </p:spTree>
    <p:extLst>
      <p:ext uri="{BB962C8B-B14F-4D97-AF65-F5344CB8AC3E}">
        <p14:creationId xmlns:p14="http://schemas.microsoft.com/office/powerpoint/2010/main" val="45195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93911"/>
            <a:ext cx="7886700" cy="1325563"/>
          </a:xfrm>
        </p:spPr>
        <p:txBody>
          <a:bodyPr/>
          <a:lstStyle>
            <a:lvl1pPr algn="ctr">
              <a:defRPr b="1"/>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5D7311A6-01A8-444F-8CDB-F0DC8214A7F6}" type="datetime1">
              <a:rPr lang="en-US" smtClean="0"/>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8B8BE6-F97E-444A-BBB4-5D15C3932625}" type="slidenum">
              <a:rPr lang="en-US" smtClean="0"/>
              <a:t>‹#›</a:t>
            </a:fld>
            <a:endParaRPr lang="en-US"/>
          </a:p>
        </p:txBody>
      </p:sp>
    </p:spTree>
    <p:extLst>
      <p:ext uri="{BB962C8B-B14F-4D97-AF65-F5344CB8AC3E}">
        <p14:creationId xmlns:p14="http://schemas.microsoft.com/office/powerpoint/2010/main" val="32139099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D753B-49C9-4B20-83D2-C7F1926E4A28}" type="datetime1">
              <a:rPr lang="en-US" smtClean="0"/>
              <a:t>5/7/2018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8B8BE6-F97E-444A-BBB4-5D15C3932625}" type="slidenum">
              <a:rPr lang="en-US" smtClean="0"/>
              <a:t>‹#›</a:t>
            </a:fld>
            <a:endParaRPr lang="en-US"/>
          </a:p>
        </p:txBody>
      </p:sp>
    </p:spTree>
    <p:extLst>
      <p:ext uri="{BB962C8B-B14F-4D97-AF65-F5344CB8AC3E}">
        <p14:creationId xmlns:p14="http://schemas.microsoft.com/office/powerpoint/2010/main" val="8621697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8" name="Rectangle 2"/>
          <p:cNvSpPr>
            <a:spLocks noGrp="1" noChangeArrowheads="1"/>
          </p:cNvSpPr>
          <p:nvPr>
            <p:ph type="subTitle" idx="1"/>
          </p:nvPr>
        </p:nvSpPr>
        <p:spPr>
          <a:xfrm>
            <a:off x="2286000" y="3581400"/>
            <a:ext cx="5638800" cy="461665"/>
          </a:xfrm>
        </p:spPr>
        <p:txBody>
          <a:bodyPr/>
          <a:lstStyle>
            <a:lvl1pPr marL="0" indent="0" algn="ctr">
              <a:buFont typeface="Wingdings" pitchFamily="2" charset="2"/>
              <a:buNone/>
              <a:defRPr>
                <a:effectLst/>
                <a:latin typeface="Calibri" pitchFamily="34" charset="0"/>
              </a:defRPr>
            </a:lvl1pPr>
          </a:lstStyle>
          <a:p>
            <a:r>
              <a:rPr lang="en-US"/>
              <a:t>Click to edit Master subtitle style</a:t>
            </a:r>
          </a:p>
        </p:txBody>
      </p:sp>
      <p:sp>
        <p:nvSpPr>
          <p:cNvPr id="33" name="Rectangle 12"/>
          <p:cNvSpPr>
            <a:spLocks noGrp="1" noChangeArrowheads="1"/>
          </p:cNvSpPr>
          <p:nvPr>
            <p:ph type="ctrTitle"/>
          </p:nvPr>
        </p:nvSpPr>
        <p:spPr>
          <a:xfrm>
            <a:off x="998620" y="1443038"/>
            <a:ext cx="7086600" cy="1600200"/>
          </a:xfrm>
        </p:spPr>
        <p:txBody>
          <a:bodyPr anchor="ctr"/>
          <a:lstStyle>
            <a:lvl1pPr>
              <a:defRPr>
                <a:effectLst/>
                <a:latin typeface="Calibri" pitchFamily="34" charset="0"/>
              </a:defRPr>
            </a:lvl1pPr>
          </a:lstStyle>
          <a:p>
            <a:r>
              <a:rPr lang="en-US" dirty="0"/>
              <a:t>Click to edit Master title style</a:t>
            </a:r>
          </a:p>
        </p:txBody>
      </p:sp>
    </p:spTree>
    <p:extLst>
      <p:ext uri="{BB962C8B-B14F-4D97-AF65-F5344CB8AC3E}">
        <p14:creationId xmlns:p14="http://schemas.microsoft.com/office/powerpoint/2010/main" val="8800698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8282" y="1161535"/>
            <a:ext cx="8781534" cy="4712043"/>
          </a:xfrm>
        </p:spPr>
        <p:txBody>
          <a:bodyPr>
            <a:normAutofit/>
          </a:bodyPr>
          <a:lstStyle>
            <a:lvl1pPr marL="320040" indent="-320040">
              <a:defRPr sz="3200">
                <a:latin typeface="Calibri" pitchFamily="34" charset="0"/>
              </a:defRPr>
            </a:lvl1pPr>
            <a:lvl2pPr marL="502920" indent="-274320">
              <a:defRPr sz="2800">
                <a:latin typeface="Calibri" pitchFamily="34" charset="0"/>
              </a:defRPr>
            </a:lvl2pPr>
            <a:lvl3pPr marL="685800">
              <a:defRPr sz="2600">
                <a:latin typeface="Calibri" pitchFamily="34" charset="0"/>
              </a:defRPr>
            </a:lvl3pPr>
            <a:lvl4pPr marL="868680" indent="-182880">
              <a:defRPr sz="2400">
                <a:latin typeface="Calibri" pitchFamily="34" charset="0"/>
              </a:defRPr>
            </a:lvl4pPr>
            <a:lvl5pPr marL="1051560" indent="-137160">
              <a:defRPr sz="22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8040598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effectLst/>
                <a:latin typeface="Calibri" pitchFamily="34" charset="0"/>
              </a:defRPr>
            </a:lvl1pPr>
          </a:lstStyle>
          <a:p>
            <a:r>
              <a:rPr lang="en-US" dirty="0" smtClean="0"/>
              <a:t>Click to edit Master title style</a:t>
            </a:r>
            <a:endParaRPr lang="en-US" dirty="0"/>
          </a:p>
        </p:txBody>
      </p:sp>
      <p:sp>
        <p:nvSpPr>
          <p:cNvPr id="3"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25806414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26231090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76200"/>
            <a:ext cx="7158037" cy="976313"/>
          </a:xfrm>
        </p:spPr>
        <p:txBody>
          <a:bodyPr/>
          <a:lstStyle>
            <a:lvl1pPr>
              <a:defRPr b="0">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533400" y="1295400"/>
            <a:ext cx="4081463" cy="2234458"/>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67263" y="1295400"/>
            <a:ext cx="4081462" cy="2234458"/>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1114472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2.png"/><Relationship Id="rId5" Type="http://schemas.openxmlformats.org/officeDocument/2006/relationships/slideLayout" Target="../slideLayouts/slideLayout9.xml"/><Relationship Id="rId10" Type="http://schemas.openxmlformats.org/officeDocument/2006/relationships/image" Target="../media/image1.jpeg"/><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2.png"/><Relationship Id="rId5" Type="http://schemas.openxmlformats.org/officeDocument/2006/relationships/slideLayout" Target="../slideLayouts/slideLayout17.xml"/><Relationship Id="rId10" Type="http://schemas.openxmlformats.org/officeDocument/2006/relationships/image" Target="../media/image1.jpeg"/><Relationship Id="rId4" Type="http://schemas.openxmlformats.org/officeDocument/2006/relationships/slideLayout" Target="../slideLayouts/slideLayout1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3BB0ED-13D1-49A0-9CDE-653C32398840}" type="datetime1">
              <a:rPr lang="en-US" smtClean="0"/>
              <a:t>5/7/2018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6492875"/>
            <a:ext cx="2057400" cy="365125"/>
          </a:xfrm>
          <a:prstGeom prst="rect">
            <a:avLst/>
          </a:prstGeom>
        </p:spPr>
        <p:txBody>
          <a:bodyPr vert="horz" lIns="91440" tIns="45720" rIns="91440" bIns="45720" rtlCol="0" anchor="ctr"/>
          <a:lstStyle>
            <a:lvl1pPr algn="l">
              <a:defRPr sz="1800" b="1">
                <a:solidFill>
                  <a:srgbClr val="FF0000"/>
                </a:solidFill>
              </a:defRPr>
            </a:lvl1pPr>
          </a:lstStyle>
          <a:p>
            <a:fld id="{A88B8BE6-F97E-444A-BBB4-5D15C3932625}" type="slidenum">
              <a:rPr lang="en-US" smtClean="0"/>
              <a:pPr/>
              <a:t>‹#›</a:t>
            </a:fld>
            <a:endParaRPr lang="en-US" dirty="0"/>
          </a:p>
        </p:txBody>
      </p:sp>
    </p:spTree>
    <p:extLst>
      <p:ext uri="{BB962C8B-B14F-4D97-AF65-F5344CB8AC3E}">
        <p14:creationId xmlns:p14="http://schemas.microsoft.com/office/powerpoint/2010/main" val="50521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0" y="5943600"/>
            <a:ext cx="9144000" cy="914400"/>
            <a:chOff x="0" y="5943600"/>
            <a:chExt cx="9144000" cy="914400"/>
          </a:xfrm>
        </p:grpSpPr>
        <p:sp>
          <p:nvSpPr>
            <p:cNvPr id="11" name="Rectangle 8"/>
            <p:cNvSpPr>
              <a:spLocks noChangeArrowheads="1"/>
            </p:cNvSpPr>
            <p:nvPr userDrawn="1"/>
          </p:nvSpPr>
          <p:spPr bwMode="auto">
            <a:xfrm>
              <a:off x="0" y="5943600"/>
              <a:ext cx="9144000" cy="914400"/>
            </a:xfrm>
            <a:prstGeom prst="rect">
              <a:avLst/>
            </a:prstGeom>
            <a:solidFill>
              <a:srgbClr val="AD946B"/>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
                  <a:srgbClr val="FFFFFF"/>
                </a:buClr>
                <a:buSzPct val="100000"/>
                <a:buFont typeface="Wingdings" pitchFamily="2" charset="2"/>
                <a:buChar char="•"/>
                <a:tabLst/>
                <a:defRPr/>
              </a:pPr>
              <a:endParaRPr kumimoji="0" lang="en-US" sz="2400" b="0" i="0" u="sng" strike="noStrike" kern="1200" cap="none" spc="0" normalizeH="0" baseline="0" noProof="0" dirty="0">
                <a:ln>
                  <a:noFill/>
                </a:ln>
                <a:solidFill>
                  <a:srgbClr val="292929"/>
                </a:solidFill>
                <a:effectLst/>
                <a:uLnTx/>
                <a:uFillTx/>
                <a:latin typeface="Tahoma"/>
                <a:ea typeface="+mn-ea"/>
                <a:cs typeface="Arial" charset="0"/>
              </a:endParaRPr>
            </a:p>
          </p:txBody>
        </p:sp>
        <p:pic>
          <p:nvPicPr>
            <p:cNvPr id="12" name="Picture 9"/>
            <p:cNvPicPr>
              <a:picLocks noChangeAspect="1" noChangeArrowheads="1"/>
            </p:cNvPicPr>
            <p:nvPr userDrawn="1"/>
          </p:nvPicPr>
          <p:blipFill>
            <a:blip r:embed="rId10" cstate="print"/>
            <a:srcRect/>
            <a:stretch>
              <a:fillRect/>
            </a:stretch>
          </p:blipFill>
          <p:spPr bwMode="auto">
            <a:xfrm>
              <a:off x="0" y="5943600"/>
              <a:ext cx="7543800" cy="914400"/>
            </a:xfrm>
            <a:prstGeom prst="rect">
              <a:avLst/>
            </a:prstGeom>
            <a:noFill/>
            <a:ln w="9525">
              <a:noFill/>
              <a:miter lim="800000"/>
              <a:headEnd/>
              <a:tailEnd/>
            </a:ln>
          </p:spPr>
        </p:pic>
        <p:pic>
          <p:nvPicPr>
            <p:cNvPr id="13" name="Picture 12"/>
            <p:cNvPicPr>
              <a:picLocks noChangeAspect="1" noChangeArrowheads="1"/>
            </p:cNvPicPr>
            <p:nvPr userDrawn="1"/>
          </p:nvPicPr>
          <p:blipFill>
            <a:blip r:embed="rId11" cstate="print"/>
            <a:srcRect/>
            <a:stretch>
              <a:fillRect/>
            </a:stretch>
          </p:blipFill>
          <p:spPr bwMode="auto">
            <a:xfrm>
              <a:off x="7543800" y="6172200"/>
              <a:ext cx="1524000" cy="512763"/>
            </a:xfrm>
            <a:prstGeom prst="rect">
              <a:avLst/>
            </a:prstGeom>
            <a:noFill/>
            <a:ln w="9525">
              <a:noFill/>
              <a:miter lim="800000"/>
              <a:headEnd/>
              <a:tailEnd/>
            </a:ln>
          </p:spPr>
        </p:pic>
        <p:sp>
          <p:nvSpPr>
            <p:cNvPr id="14" name="Line 7"/>
            <p:cNvSpPr>
              <a:spLocks noChangeShapeType="1"/>
            </p:cNvSpPr>
            <p:nvPr userDrawn="1"/>
          </p:nvSpPr>
          <p:spPr bwMode="auto">
            <a:xfrm>
              <a:off x="0" y="5943600"/>
              <a:ext cx="9144000" cy="0"/>
            </a:xfrm>
            <a:prstGeom prst="line">
              <a:avLst/>
            </a:prstGeom>
            <a:no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
                  <a:srgbClr val="FFFFFF"/>
                </a:buClr>
                <a:buSzPct val="100000"/>
                <a:buFont typeface="Wingdings" pitchFamily="2" charset="2"/>
                <a:buChar char="•"/>
                <a:tabLst/>
                <a:defRPr/>
              </a:pPr>
              <a:endParaRPr kumimoji="0" lang="en-US" sz="2400" b="0" i="0" u="sng" strike="noStrike" kern="1200" cap="none" spc="0" normalizeH="0" baseline="0" noProof="0" dirty="0">
                <a:ln>
                  <a:noFill/>
                </a:ln>
                <a:solidFill>
                  <a:srgbClr val="292929"/>
                </a:solidFill>
                <a:effectLst/>
                <a:uLnTx/>
                <a:uFillTx/>
                <a:latin typeface="Tahoma"/>
                <a:ea typeface="+mn-ea"/>
                <a:cs typeface="Arial" charset="0"/>
              </a:endParaRPr>
            </a:p>
          </p:txBody>
        </p:sp>
      </p:grpSp>
      <p:sp>
        <p:nvSpPr>
          <p:cNvPr id="141314" name="Rectangle 2"/>
          <p:cNvSpPr>
            <a:spLocks noChangeArrowheads="1"/>
          </p:cNvSpPr>
          <p:nvPr/>
        </p:nvSpPr>
        <p:spPr bwMode="auto">
          <a:xfrm>
            <a:off x="0" y="947738"/>
            <a:ext cx="2133600" cy="74612"/>
          </a:xfrm>
          <a:prstGeom prst="rect">
            <a:avLst/>
          </a:prstGeom>
          <a:solidFill>
            <a:schemeClr val="accent2"/>
          </a:solidFill>
          <a:ln w="9525">
            <a:no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Calibri" pitchFamily="34" charset="0"/>
              <a:ea typeface="+mn-ea"/>
              <a:cs typeface="Calibri" pitchFamily="34" charset="0"/>
            </a:endParaRPr>
          </a:p>
        </p:txBody>
      </p:sp>
      <p:sp>
        <p:nvSpPr>
          <p:cNvPr id="141315" name="Rectangle 3"/>
          <p:cNvSpPr>
            <a:spLocks noChangeArrowheads="1"/>
          </p:cNvSpPr>
          <p:nvPr/>
        </p:nvSpPr>
        <p:spPr bwMode="auto">
          <a:xfrm>
            <a:off x="1447800" y="947738"/>
            <a:ext cx="7239000" cy="7461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Calibri" pitchFamily="34" charset="0"/>
              <a:ea typeface="+mn-ea"/>
              <a:cs typeface="Calibri" pitchFamily="34" charset="0"/>
            </a:endParaRPr>
          </a:p>
        </p:txBody>
      </p:sp>
      <p:sp>
        <p:nvSpPr>
          <p:cNvPr id="141316" name="Rectangle 4"/>
          <p:cNvSpPr>
            <a:spLocks noGrp="1" noChangeArrowheads="1"/>
          </p:cNvSpPr>
          <p:nvPr>
            <p:ph type="title"/>
          </p:nvPr>
        </p:nvSpPr>
        <p:spPr bwMode="auto">
          <a:xfrm>
            <a:off x="140810" y="76200"/>
            <a:ext cx="8769301" cy="9763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normAutofit/>
          </a:bodyPr>
          <a:lstStyle/>
          <a:p>
            <a:pPr lvl="0"/>
            <a:r>
              <a:rPr lang="en-US" dirty="0" smtClean="0"/>
              <a:t>Click to edit Master title style</a:t>
            </a:r>
          </a:p>
        </p:txBody>
      </p:sp>
      <p:sp>
        <p:nvSpPr>
          <p:cNvPr id="5125" name="Rectangle 5"/>
          <p:cNvSpPr>
            <a:spLocks noGrp="1" noChangeArrowheads="1"/>
          </p:cNvSpPr>
          <p:nvPr>
            <p:ph type="body" idx="1"/>
          </p:nvPr>
        </p:nvSpPr>
        <p:spPr bwMode="auto">
          <a:xfrm>
            <a:off x="140044" y="1194486"/>
            <a:ext cx="8781534" cy="4695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1320"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53577581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effectLst/>
          <a:latin typeface="Calibri" pitchFamily="34" charset="0"/>
          <a:ea typeface="+mj-ea"/>
          <a:cs typeface="Calibri" pitchFamily="34" charset="0"/>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Calibri" pitchFamily="34" charset="0"/>
          <a:cs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Calibri" pitchFamily="34" charset="0"/>
          <a:cs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Calibri" pitchFamily="34" charset="0"/>
          <a:cs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Calibri" pitchFamily="34" charset="0"/>
          <a:cs typeface="Arial" charset="0"/>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Tahoma" pitchFamily="34" charset="0"/>
          <a:cs typeface="Arial" charset="0"/>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Tahoma" pitchFamily="34" charset="0"/>
          <a:cs typeface="Arial" charset="0"/>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Tahoma" pitchFamily="34" charset="0"/>
          <a:cs typeface="Arial" charset="0"/>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Tahoma" pitchFamily="34" charset="0"/>
          <a:cs typeface="Arial" charset="0"/>
        </a:defRPr>
      </a:lvl9pPr>
    </p:titleStyle>
    <p:bodyStyle>
      <a:lvl1pPr marL="234950" indent="-234950" algn="l" rtl="0" eaLnBrk="0" fontAlgn="base" hangingPunct="0">
        <a:spcBef>
          <a:spcPct val="20000"/>
        </a:spcBef>
        <a:spcAft>
          <a:spcPct val="0"/>
        </a:spcAft>
        <a:buClr>
          <a:schemeClr val="accent1"/>
        </a:buClr>
        <a:buSzPct val="70000"/>
        <a:buFont typeface="Wingdings" pitchFamily="2" charset="2"/>
        <a:buChar char="n"/>
        <a:defRPr sz="2400">
          <a:solidFill>
            <a:schemeClr val="tx1"/>
          </a:solidFill>
          <a:latin typeface="Calibri" pitchFamily="34" charset="0"/>
          <a:ea typeface="+mn-ea"/>
          <a:cs typeface="Calibri" pitchFamily="34" charset="0"/>
        </a:defRPr>
      </a:lvl1pPr>
      <a:lvl2pPr marL="574675" indent="-225425" algn="l" rtl="0" eaLnBrk="0" fontAlgn="base" hangingPunct="0">
        <a:spcBef>
          <a:spcPct val="20000"/>
        </a:spcBef>
        <a:spcAft>
          <a:spcPct val="0"/>
        </a:spcAft>
        <a:buClr>
          <a:schemeClr val="hlink"/>
        </a:buClr>
        <a:buSzPct val="65000"/>
        <a:buFont typeface="Wingdings" pitchFamily="2" charset="2"/>
        <a:buChar char="¡"/>
        <a:defRPr sz="2200">
          <a:solidFill>
            <a:schemeClr val="tx1"/>
          </a:solidFill>
          <a:latin typeface="Calibri" pitchFamily="34" charset="0"/>
          <a:cs typeface="Calibri" pitchFamily="34" charset="0"/>
        </a:defRPr>
      </a:lvl2pPr>
      <a:lvl3pPr marL="914400" indent="-225425" algn="l" rtl="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Calibri" pitchFamily="34" charset="0"/>
          <a:cs typeface="Calibri" pitchFamily="34" charset="0"/>
        </a:defRPr>
      </a:lvl3pPr>
      <a:lvl4pPr marL="1254125" indent="-225425" algn="l" rtl="0" eaLnBrk="0" fontAlgn="base" hangingPunct="0">
        <a:spcBef>
          <a:spcPct val="20000"/>
        </a:spcBef>
        <a:spcAft>
          <a:spcPct val="0"/>
        </a:spcAft>
        <a:buClr>
          <a:schemeClr val="hlink"/>
        </a:buClr>
        <a:buSzPct val="75000"/>
        <a:buFont typeface="Wingdings" pitchFamily="2" charset="2"/>
        <a:buChar char="¡"/>
        <a:defRPr>
          <a:solidFill>
            <a:schemeClr val="tx1"/>
          </a:solidFill>
          <a:latin typeface="Calibri" pitchFamily="34" charset="0"/>
          <a:cs typeface="Calibri" pitchFamily="34" charset="0"/>
        </a:defRPr>
      </a:lvl4pPr>
      <a:lvl5pPr marL="1606550" indent="-238125" algn="l" rtl="0" eaLnBrk="0" fontAlgn="base" hangingPunct="0">
        <a:spcBef>
          <a:spcPct val="20000"/>
        </a:spcBef>
        <a:spcAft>
          <a:spcPct val="0"/>
        </a:spcAft>
        <a:buClr>
          <a:schemeClr val="accent1"/>
        </a:buClr>
        <a:buSzPct val="70000"/>
        <a:buFont typeface="Wingdings" pitchFamily="2" charset="2"/>
        <a:buChar char="n"/>
        <a:defRPr sz="1600">
          <a:solidFill>
            <a:schemeClr val="tx1"/>
          </a:solidFill>
          <a:latin typeface="Calibri" pitchFamily="34" charset="0"/>
          <a:cs typeface="Calibri" pitchFamily="34" charset="0"/>
        </a:defRPr>
      </a:lvl5pPr>
      <a:lvl6pPr marL="2063750" indent="-238125" algn="l" rtl="0" fontAlgn="base">
        <a:spcBef>
          <a:spcPct val="20000"/>
        </a:spcBef>
        <a:spcAft>
          <a:spcPct val="0"/>
        </a:spcAft>
        <a:buClr>
          <a:schemeClr val="accent1"/>
        </a:buClr>
        <a:buSzPct val="70000"/>
        <a:buFont typeface="Wingdings" pitchFamily="2" charset="2"/>
        <a:buChar char="n"/>
        <a:defRPr sz="1600">
          <a:solidFill>
            <a:schemeClr val="tx1"/>
          </a:solidFill>
          <a:latin typeface="+mn-lt"/>
          <a:cs typeface="+mn-cs"/>
        </a:defRPr>
      </a:lvl6pPr>
      <a:lvl7pPr marL="2520950" indent="-238125" algn="l" rtl="0" fontAlgn="base">
        <a:spcBef>
          <a:spcPct val="20000"/>
        </a:spcBef>
        <a:spcAft>
          <a:spcPct val="0"/>
        </a:spcAft>
        <a:buClr>
          <a:schemeClr val="accent1"/>
        </a:buClr>
        <a:buSzPct val="70000"/>
        <a:buFont typeface="Wingdings" pitchFamily="2" charset="2"/>
        <a:buChar char="n"/>
        <a:defRPr sz="1600">
          <a:solidFill>
            <a:schemeClr val="tx1"/>
          </a:solidFill>
          <a:latin typeface="+mn-lt"/>
          <a:cs typeface="+mn-cs"/>
        </a:defRPr>
      </a:lvl7pPr>
      <a:lvl8pPr marL="2978150" indent="-238125" algn="l" rtl="0" fontAlgn="base">
        <a:spcBef>
          <a:spcPct val="20000"/>
        </a:spcBef>
        <a:spcAft>
          <a:spcPct val="0"/>
        </a:spcAft>
        <a:buClr>
          <a:schemeClr val="accent1"/>
        </a:buClr>
        <a:buSzPct val="70000"/>
        <a:buFont typeface="Wingdings" pitchFamily="2" charset="2"/>
        <a:buChar char="n"/>
        <a:defRPr sz="1600">
          <a:solidFill>
            <a:schemeClr val="tx1"/>
          </a:solidFill>
          <a:latin typeface="+mn-lt"/>
          <a:cs typeface="+mn-cs"/>
        </a:defRPr>
      </a:lvl8pPr>
      <a:lvl9pPr marL="3435350" indent="-238125" algn="l" rtl="0" fontAlgn="base">
        <a:spcBef>
          <a:spcPct val="20000"/>
        </a:spcBef>
        <a:spcAft>
          <a:spcPct val="0"/>
        </a:spcAft>
        <a:buClr>
          <a:schemeClr val="accent1"/>
        </a:buClr>
        <a:buSzPct val="70000"/>
        <a:buFont typeface="Wingdings" pitchFamily="2" charset="2"/>
        <a:buChar char="n"/>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0" y="5943600"/>
            <a:ext cx="9144000" cy="914400"/>
            <a:chOff x="0" y="5943600"/>
            <a:chExt cx="9144000" cy="914400"/>
          </a:xfrm>
        </p:grpSpPr>
        <p:sp>
          <p:nvSpPr>
            <p:cNvPr id="11" name="Rectangle 8"/>
            <p:cNvSpPr>
              <a:spLocks noChangeArrowheads="1"/>
            </p:cNvSpPr>
            <p:nvPr userDrawn="1"/>
          </p:nvSpPr>
          <p:spPr bwMode="auto">
            <a:xfrm>
              <a:off x="0" y="5943600"/>
              <a:ext cx="9144000" cy="914400"/>
            </a:xfrm>
            <a:prstGeom prst="rect">
              <a:avLst/>
            </a:prstGeom>
            <a:solidFill>
              <a:srgbClr val="AD946B"/>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
                  <a:srgbClr val="FFFFFF"/>
                </a:buClr>
                <a:buSzPct val="100000"/>
                <a:buFont typeface="Wingdings" pitchFamily="2" charset="2"/>
                <a:buChar char="•"/>
                <a:tabLst/>
                <a:defRPr/>
              </a:pPr>
              <a:endParaRPr kumimoji="0" lang="en-US" sz="2400" b="0" i="0" u="sng" strike="noStrike" kern="1200" cap="none" spc="0" normalizeH="0" baseline="0" noProof="0" dirty="0">
                <a:ln>
                  <a:noFill/>
                </a:ln>
                <a:solidFill>
                  <a:srgbClr val="292929"/>
                </a:solidFill>
                <a:effectLst/>
                <a:uLnTx/>
                <a:uFillTx/>
                <a:latin typeface="Tahoma"/>
                <a:ea typeface="+mn-ea"/>
                <a:cs typeface="Arial" charset="0"/>
              </a:endParaRPr>
            </a:p>
          </p:txBody>
        </p:sp>
        <p:pic>
          <p:nvPicPr>
            <p:cNvPr id="12" name="Picture 9"/>
            <p:cNvPicPr>
              <a:picLocks noChangeAspect="1" noChangeArrowheads="1"/>
            </p:cNvPicPr>
            <p:nvPr userDrawn="1"/>
          </p:nvPicPr>
          <p:blipFill>
            <a:blip r:embed="rId10" cstate="print"/>
            <a:srcRect/>
            <a:stretch>
              <a:fillRect/>
            </a:stretch>
          </p:blipFill>
          <p:spPr bwMode="auto">
            <a:xfrm>
              <a:off x="0" y="5943600"/>
              <a:ext cx="7543800" cy="914400"/>
            </a:xfrm>
            <a:prstGeom prst="rect">
              <a:avLst/>
            </a:prstGeom>
            <a:noFill/>
            <a:ln w="9525">
              <a:noFill/>
              <a:miter lim="800000"/>
              <a:headEnd/>
              <a:tailEnd/>
            </a:ln>
          </p:spPr>
        </p:pic>
        <p:pic>
          <p:nvPicPr>
            <p:cNvPr id="13" name="Picture 12"/>
            <p:cNvPicPr>
              <a:picLocks noChangeAspect="1" noChangeArrowheads="1"/>
            </p:cNvPicPr>
            <p:nvPr userDrawn="1"/>
          </p:nvPicPr>
          <p:blipFill>
            <a:blip r:embed="rId11" cstate="print"/>
            <a:srcRect/>
            <a:stretch>
              <a:fillRect/>
            </a:stretch>
          </p:blipFill>
          <p:spPr bwMode="auto">
            <a:xfrm>
              <a:off x="7543800" y="6172200"/>
              <a:ext cx="1524000" cy="512763"/>
            </a:xfrm>
            <a:prstGeom prst="rect">
              <a:avLst/>
            </a:prstGeom>
            <a:noFill/>
            <a:ln w="9525">
              <a:noFill/>
              <a:miter lim="800000"/>
              <a:headEnd/>
              <a:tailEnd/>
            </a:ln>
          </p:spPr>
        </p:pic>
        <p:sp>
          <p:nvSpPr>
            <p:cNvPr id="14" name="Line 7"/>
            <p:cNvSpPr>
              <a:spLocks noChangeShapeType="1"/>
            </p:cNvSpPr>
            <p:nvPr userDrawn="1"/>
          </p:nvSpPr>
          <p:spPr bwMode="auto">
            <a:xfrm>
              <a:off x="0" y="5943600"/>
              <a:ext cx="9144000" cy="0"/>
            </a:xfrm>
            <a:prstGeom prst="line">
              <a:avLst/>
            </a:prstGeom>
            <a:no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
                  <a:srgbClr val="FFFFFF"/>
                </a:buClr>
                <a:buSzPct val="100000"/>
                <a:buFont typeface="Wingdings" pitchFamily="2" charset="2"/>
                <a:buChar char="•"/>
                <a:tabLst/>
                <a:defRPr/>
              </a:pPr>
              <a:endParaRPr kumimoji="0" lang="en-US" sz="2400" b="0" i="0" u="sng" strike="noStrike" kern="1200" cap="none" spc="0" normalizeH="0" baseline="0" noProof="0" dirty="0">
                <a:ln>
                  <a:noFill/>
                </a:ln>
                <a:solidFill>
                  <a:srgbClr val="292929"/>
                </a:solidFill>
                <a:effectLst/>
                <a:uLnTx/>
                <a:uFillTx/>
                <a:latin typeface="Tahoma"/>
                <a:ea typeface="+mn-ea"/>
                <a:cs typeface="Arial" charset="0"/>
              </a:endParaRPr>
            </a:p>
          </p:txBody>
        </p:sp>
      </p:grpSp>
      <p:sp>
        <p:nvSpPr>
          <p:cNvPr id="141314" name="Rectangle 2"/>
          <p:cNvSpPr>
            <a:spLocks noChangeArrowheads="1"/>
          </p:cNvSpPr>
          <p:nvPr/>
        </p:nvSpPr>
        <p:spPr bwMode="auto">
          <a:xfrm>
            <a:off x="0" y="947738"/>
            <a:ext cx="2133600" cy="74612"/>
          </a:xfrm>
          <a:prstGeom prst="rect">
            <a:avLst/>
          </a:prstGeom>
          <a:solidFill>
            <a:schemeClr val="accent2"/>
          </a:solidFill>
          <a:ln w="9525">
            <a:no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Calibri" pitchFamily="34" charset="0"/>
              <a:ea typeface="+mn-ea"/>
              <a:cs typeface="Calibri" pitchFamily="34" charset="0"/>
            </a:endParaRPr>
          </a:p>
        </p:txBody>
      </p:sp>
      <p:sp>
        <p:nvSpPr>
          <p:cNvPr id="141315" name="Rectangle 3"/>
          <p:cNvSpPr>
            <a:spLocks noChangeArrowheads="1"/>
          </p:cNvSpPr>
          <p:nvPr/>
        </p:nvSpPr>
        <p:spPr bwMode="auto">
          <a:xfrm>
            <a:off x="1447800" y="947738"/>
            <a:ext cx="7239000" cy="7461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Calibri" pitchFamily="34" charset="0"/>
              <a:ea typeface="+mn-ea"/>
              <a:cs typeface="Calibri" pitchFamily="34" charset="0"/>
            </a:endParaRPr>
          </a:p>
        </p:txBody>
      </p:sp>
      <p:sp>
        <p:nvSpPr>
          <p:cNvPr id="141316" name="Rectangle 4"/>
          <p:cNvSpPr>
            <a:spLocks noGrp="1" noChangeArrowheads="1"/>
          </p:cNvSpPr>
          <p:nvPr>
            <p:ph type="title"/>
          </p:nvPr>
        </p:nvSpPr>
        <p:spPr bwMode="auto">
          <a:xfrm>
            <a:off x="140810" y="76200"/>
            <a:ext cx="8769301" cy="9763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normAutofit/>
          </a:bodyPr>
          <a:lstStyle/>
          <a:p>
            <a:pPr lvl="0"/>
            <a:r>
              <a:rPr lang="en-US" dirty="0" smtClean="0"/>
              <a:t>Click to edit Master title style</a:t>
            </a:r>
          </a:p>
        </p:txBody>
      </p:sp>
      <p:sp>
        <p:nvSpPr>
          <p:cNvPr id="5125" name="Rectangle 5"/>
          <p:cNvSpPr>
            <a:spLocks noGrp="1" noChangeArrowheads="1"/>
          </p:cNvSpPr>
          <p:nvPr>
            <p:ph type="body" idx="1"/>
          </p:nvPr>
        </p:nvSpPr>
        <p:spPr bwMode="auto">
          <a:xfrm>
            <a:off x="140044" y="1194486"/>
            <a:ext cx="8781534" cy="4695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1320" name="Rectangle 8"/>
          <p:cNvSpPr>
            <a:spLocks noGrp="1" noChangeArrowheads="1"/>
          </p:cNvSpPr>
          <p:nvPr>
            <p:ph type="sldNum" sz="quarter" idx="4"/>
          </p:nvPr>
        </p:nvSpPr>
        <p:spPr bwMode="auto">
          <a:xfrm>
            <a:off x="0" y="6392829"/>
            <a:ext cx="201180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a:spcBef>
                <a:spcPct val="0"/>
              </a:spcBef>
              <a:buClrTx/>
              <a:buSzTx/>
              <a:buFontTx/>
              <a:buNone/>
              <a:defRPr sz="1800" b="1" u="none">
                <a:solidFill>
                  <a:schemeClr val="bg1"/>
                </a:solidFill>
                <a:latin typeface="Calibri" pitchFamily="34" charset="0"/>
                <a:cs typeface="Calibri"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4DF9CF-C287-4B50-BFDD-58472DF7AE04}" type="slidenum">
              <a:rPr kumimoji="0" lang="en-US" sz="1800" b="1" i="0" u="none" strike="noStrike" kern="1200" cap="none" spc="0" normalizeH="0" baseline="0" noProof="0" smtClean="0">
                <a:ln>
                  <a:noFill/>
                </a:ln>
                <a:solidFill>
                  <a:srgbClr val="FFFFFF"/>
                </a:solidFill>
                <a:effectLst/>
                <a:uLnTx/>
                <a:uFillTx/>
                <a:latin typeface="Calibri" pitchFamily="34" charset="0"/>
                <a:ea typeface="+mn-ea"/>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800" b="1" i="0" u="none" strike="noStrike" kern="1200" cap="none" spc="0" normalizeH="0" baseline="0" noProof="0" dirty="0">
              <a:ln>
                <a:noFill/>
              </a:ln>
              <a:solidFill>
                <a:srgbClr val="FFFFFF"/>
              </a:solidFill>
              <a:effectLst/>
              <a:uLnTx/>
              <a:uFillTx/>
              <a:latin typeface="Calibri" pitchFamily="34" charset="0"/>
              <a:ea typeface="+mn-ea"/>
            </a:endParaRPr>
          </a:p>
        </p:txBody>
      </p:sp>
    </p:spTree>
    <p:extLst>
      <p:ext uri="{BB962C8B-B14F-4D97-AF65-F5344CB8AC3E}">
        <p14:creationId xmlns:p14="http://schemas.microsoft.com/office/powerpoint/2010/main" val="159321929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effectLst/>
          <a:latin typeface="Calibri" pitchFamily="34" charset="0"/>
          <a:ea typeface="+mj-ea"/>
          <a:cs typeface="Calibri" pitchFamily="34" charset="0"/>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Calibri" pitchFamily="34" charset="0"/>
          <a:cs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Calibri" pitchFamily="34" charset="0"/>
          <a:cs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Calibri" pitchFamily="34" charset="0"/>
          <a:cs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Calibri" pitchFamily="34" charset="0"/>
          <a:cs typeface="Arial" charset="0"/>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Tahoma" pitchFamily="34" charset="0"/>
          <a:cs typeface="Arial" charset="0"/>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Tahoma" pitchFamily="34" charset="0"/>
          <a:cs typeface="Arial" charset="0"/>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Tahoma" pitchFamily="34" charset="0"/>
          <a:cs typeface="Arial" charset="0"/>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Tahoma" pitchFamily="34" charset="0"/>
          <a:cs typeface="Arial" charset="0"/>
        </a:defRPr>
      </a:lvl9pPr>
    </p:titleStyle>
    <p:bodyStyle>
      <a:lvl1pPr marL="234950" indent="-234950" algn="l" rtl="0" eaLnBrk="0" fontAlgn="base" hangingPunct="0">
        <a:spcBef>
          <a:spcPct val="20000"/>
        </a:spcBef>
        <a:spcAft>
          <a:spcPct val="0"/>
        </a:spcAft>
        <a:buClr>
          <a:schemeClr val="accent1"/>
        </a:buClr>
        <a:buSzPct val="70000"/>
        <a:buFont typeface="Wingdings" pitchFamily="2" charset="2"/>
        <a:buChar char="n"/>
        <a:defRPr sz="2400">
          <a:solidFill>
            <a:schemeClr val="tx1"/>
          </a:solidFill>
          <a:latin typeface="Calibri" pitchFamily="34" charset="0"/>
          <a:ea typeface="+mn-ea"/>
          <a:cs typeface="Calibri" pitchFamily="34" charset="0"/>
        </a:defRPr>
      </a:lvl1pPr>
      <a:lvl2pPr marL="574675" indent="-225425" algn="l" rtl="0" eaLnBrk="0" fontAlgn="base" hangingPunct="0">
        <a:spcBef>
          <a:spcPct val="20000"/>
        </a:spcBef>
        <a:spcAft>
          <a:spcPct val="0"/>
        </a:spcAft>
        <a:buClr>
          <a:schemeClr val="hlink"/>
        </a:buClr>
        <a:buSzPct val="65000"/>
        <a:buFont typeface="Wingdings" pitchFamily="2" charset="2"/>
        <a:buChar char="¡"/>
        <a:defRPr sz="2200">
          <a:solidFill>
            <a:schemeClr val="tx1"/>
          </a:solidFill>
          <a:latin typeface="Calibri" pitchFamily="34" charset="0"/>
          <a:cs typeface="Calibri" pitchFamily="34" charset="0"/>
        </a:defRPr>
      </a:lvl2pPr>
      <a:lvl3pPr marL="914400" indent="-225425" algn="l" rtl="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Calibri" pitchFamily="34" charset="0"/>
          <a:cs typeface="Calibri" pitchFamily="34" charset="0"/>
        </a:defRPr>
      </a:lvl3pPr>
      <a:lvl4pPr marL="1254125" indent="-225425" algn="l" rtl="0" eaLnBrk="0" fontAlgn="base" hangingPunct="0">
        <a:spcBef>
          <a:spcPct val="20000"/>
        </a:spcBef>
        <a:spcAft>
          <a:spcPct val="0"/>
        </a:spcAft>
        <a:buClr>
          <a:schemeClr val="hlink"/>
        </a:buClr>
        <a:buSzPct val="75000"/>
        <a:buFont typeface="Wingdings" pitchFamily="2" charset="2"/>
        <a:buChar char="¡"/>
        <a:defRPr>
          <a:solidFill>
            <a:schemeClr val="tx1"/>
          </a:solidFill>
          <a:latin typeface="Calibri" pitchFamily="34" charset="0"/>
          <a:cs typeface="Calibri" pitchFamily="34" charset="0"/>
        </a:defRPr>
      </a:lvl4pPr>
      <a:lvl5pPr marL="1606550" indent="-238125" algn="l" rtl="0" eaLnBrk="0" fontAlgn="base" hangingPunct="0">
        <a:spcBef>
          <a:spcPct val="20000"/>
        </a:spcBef>
        <a:spcAft>
          <a:spcPct val="0"/>
        </a:spcAft>
        <a:buClr>
          <a:schemeClr val="accent1"/>
        </a:buClr>
        <a:buSzPct val="70000"/>
        <a:buFont typeface="Wingdings" pitchFamily="2" charset="2"/>
        <a:buChar char="n"/>
        <a:defRPr sz="1600">
          <a:solidFill>
            <a:schemeClr val="tx1"/>
          </a:solidFill>
          <a:latin typeface="Calibri" pitchFamily="34" charset="0"/>
          <a:cs typeface="Calibri" pitchFamily="34" charset="0"/>
        </a:defRPr>
      </a:lvl5pPr>
      <a:lvl6pPr marL="2063750" indent="-238125" algn="l" rtl="0" fontAlgn="base">
        <a:spcBef>
          <a:spcPct val="20000"/>
        </a:spcBef>
        <a:spcAft>
          <a:spcPct val="0"/>
        </a:spcAft>
        <a:buClr>
          <a:schemeClr val="accent1"/>
        </a:buClr>
        <a:buSzPct val="70000"/>
        <a:buFont typeface="Wingdings" pitchFamily="2" charset="2"/>
        <a:buChar char="n"/>
        <a:defRPr sz="1600">
          <a:solidFill>
            <a:schemeClr val="tx1"/>
          </a:solidFill>
          <a:latin typeface="+mn-lt"/>
          <a:cs typeface="+mn-cs"/>
        </a:defRPr>
      </a:lvl6pPr>
      <a:lvl7pPr marL="2520950" indent="-238125" algn="l" rtl="0" fontAlgn="base">
        <a:spcBef>
          <a:spcPct val="20000"/>
        </a:spcBef>
        <a:spcAft>
          <a:spcPct val="0"/>
        </a:spcAft>
        <a:buClr>
          <a:schemeClr val="accent1"/>
        </a:buClr>
        <a:buSzPct val="70000"/>
        <a:buFont typeface="Wingdings" pitchFamily="2" charset="2"/>
        <a:buChar char="n"/>
        <a:defRPr sz="1600">
          <a:solidFill>
            <a:schemeClr val="tx1"/>
          </a:solidFill>
          <a:latin typeface="+mn-lt"/>
          <a:cs typeface="+mn-cs"/>
        </a:defRPr>
      </a:lvl7pPr>
      <a:lvl8pPr marL="2978150" indent="-238125" algn="l" rtl="0" fontAlgn="base">
        <a:spcBef>
          <a:spcPct val="20000"/>
        </a:spcBef>
        <a:spcAft>
          <a:spcPct val="0"/>
        </a:spcAft>
        <a:buClr>
          <a:schemeClr val="accent1"/>
        </a:buClr>
        <a:buSzPct val="70000"/>
        <a:buFont typeface="Wingdings" pitchFamily="2" charset="2"/>
        <a:buChar char="n"/>
        <a:defRPr sz="1600">
          <a:solidFill>
            <a:schemeClr val="tx1"/>
          </a:solidFill>
          <a:latin typeface="+mn-lt"/>
          <a:cs typeface="+mn-cs"/>
        </a:defRPr>
      </a:lvl8pPr>
      <a:lvl9pPr marL="3435350" indent="-238125" algn="l" rtl="0" fontAlgn="base">
        <a:spcBef>
          <a:spcPct val="20000"/>
        </a:spcBef>
        <a:spcAft>
          <a:spcPct val="0"/>
        </a:spcAft>
        <a:buClr>
          <a:schemeClr val="accent1"/>
        </a:buClr>
        <a:buSzPct val="70000"/>
        <a:buFont typeface="Wingdings" pitchFamily="2" charset="2"/>
        <a:buChar char="n"/>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a:t>
            </a:r>
            <a:r>
              <a:rPr lang="en-US" smtClean="0"/>
              <a:t>edit text </a:t>
            </a:r>
            <a:r>
              <a:rPr lang="en-US" dirty="0" smtClean="0"/>
              <a:t>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3824993"/>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ctr" defTabSz="914400" rtl="0" eaLnBrk="1" latinLnBrk="0" hangingPunct="1">
        <a:spcBef>
          <a:spcPct val="0"/>
        </a:spcBef>
        <a:buNone/>
        <a:defRPr sz="2800" b="1"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b="1"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microsoft.com/office/2007/relationships/hdphoto" Target="../media/hdphoto1.wdp"/><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www.canadianaudiologist.ca/issue/volume-3-issue-4/hearing-aid-delay-featu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4" name="Rectangle 6"/>
          <p:cNvSpPr>
            <a:spLocks noGrp="1" noChangeArrowheads="1"/>
          </p:cNvSpPr>
          <p:nvPr>
            <p:ph type="ctrTitle"/>
          </p:nvPr>
        </p:nvSpPr>
        <p:spPr>
          <a:xfrm>
            <a:off x="1056510" y="1057335"/>
            <a:ext cx="7239000" cy="1600200"/>
          </a:xfrm>
        </p:spPr>
        <p:txBody>
          <a:bodyPr>
            <a:normAutofit/>
          </a:bodyPr>
          <a:lstStyle/>
          <a:p>
            <a:pPr eaLnBrk="1" hangingPunct="1">
              <a:defRPr/>
            </a:pPr>
            <a:r>
              <a:rPr lang="en-US" sz="4000"/>
              <a:t>Audiologic Evaluation of the Tympan Open Source Hearing Aid</a:t>
            </a:r>
            <a:endParaRPr lang="en-US" sz="4000" b="1" dirty="0" smtClean="0"/>
          </a:p>
        </p:txBody>
      </p:sp>
      <p:sp>
        <p:nvSpPr>
          <p:cNvPr id="6" name="Rectangle 7"/>
          <p:cNvSpPr>
            <a:spLocks noGrp="1" noChangeArrowheads="1"/>
          </p:cNvSpPr>
          <p:nvPr>
            <p:ph type="subTitle" idx="1"/>
          </p:nvPr>
        </p:nvSpPr>
        <p:spPr>
          <a:xfrm>
            <a:off x="1857513" y="2677532"/>
            <a:ext cx="5638800" cy="1329595"/>
          </a:xfrm>
        </p:spPr>
        <p:txBody>
          <a:bodyPr wrap="square">
            <a:spAutoFit/>
          </a:bodyPr>
          <a:lstStyle/>
          <a:p>
            <a:pPr eaLnBrk="1" hangingPunct="1">
              <a:defRPr/>
            </a:pPr>
            <a:endParaRPr lang="en-US" sz="1800" b="1" dirty="0" smtClean="0">
              <a:effectLst/>
            </a:endParaRPr>
          </a:p>
          <a:p>
            <a:pPr eaLnBrk="1" hangingPunct="1">
              <a:defRPr/>
            </a:pPr>
            <a:r>
              <a:rPr lang="en-US" sz="2800" b="1" dirty="0" smtClean="0">
                <a:solidFill>
                  <a:schemeClr val="tx2"/>
                </a:solidFill>
                <a:effectLst/>
              </a:rPr>
              <a:t>Joshua M. Alexander, Ph.D., CCC-A</a:t>
            </a:r>
          </a:p>
          <a:p>
            <a:pPr eaLnBrk="1" hangingPunct="1">
              <a:defRPr/>
            </a:pPr>
            <a:r>
              <a:rPr lang="en-US" b="1" dirty="0" smtClean="0">
                <a:solidFill>
                  <a:schemeClr val="accent1">
                    <a:lumMod val="75000"/>
                  </a:schemeClr>
                </a:solidFill>
              </a:rPr>
              <a:t>TinyURL.com/</a:t>
            </a:r>
            <a:r>
              <a:rPr lang="en-US" b="1" dirty="0" err="1" smtClean="0">
                <a:solidFill>
                  <a:schemeClr val="accent1">
                    <a:lumMod val="75000"/>
                  </a:schemeClr>
                </a:solidFill>
              </a:rPr>
              <a:t>PurdueEAR</a:t>
            </a:r>
            <a:endParaRPr lang="en-US" sz="1800" b="1" dirty="0">
              <a:solidFill>
                <a:schemeClr val="accent1">
                  <a:lumMod val="75000"/>
                </a:schemeClr>
              </a:solidFill>
            </a:endParaRPr>
          </a:p>
        </p:txBody>
      </p:sp>
      <p:pic>
        <p:nvPicPr>
          <p:cNvPr id="7" name="Picture 2" descr="http://t0.gstatic.com/images?q=tbn:3CVU0nbjKuPV9M:http://shikha100.brinkster.net/CITGradPage/PurdueLogo.jpg&amp;t=1"/>
          <p:cNvPicPr>
            <a:picLocks noChangeAspect="1" noChangeArrowheads="1"/>
          </p:cNvPicPr>
          <p:nvPr/>
        </p:nvPicPr>
        <p:blipFill>
          <a:blip r:embed="rId3" cstate="print"/>
          <a:srcRect/>
          <a:stretch>
            <a:fillRect/>
          </a:stretch>
        </p:blipFill>
        <p:spPr bwMode="auto">
          <a:xfrm>
            <a:off x="3483712" y="5457996"/>
            <a:ext cx="2378869" cy="1078706"/>
          </a:xfrm>
          <a:prstGeom prst="rect">
            <a:avLst/>
          </a:prstGeom>
          <a:noFill/>
        </p:spPr>
      </p:pic>
      <p:pic>
        <p:nvPicPr>
          <p:cNvPr id="2" name="Picture 1"/>
          <p:cNvPicPr>
            <a:picLocks noChangeAspect="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85769" y="4435151"/>
            <a:ext cx="590550" cy="590550"/>
          </a:xfrm>
          <a:prstGeom prst="rect">
            <a:avLst/>
          </a:prstGeom>
        </p:spPr>
      </p:pic>
    </p:spTree>
    <p:extLst>
      <p:ext uri="{BB962C8B-B14F-4D97-AF65-F5344CB8AC3E}">
        <p14:creationId xmlns:p14="http://schemas.microsoft.com/office/powerpoint/2010/main" val="2677066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4" y="60672"/>
            <a:ext cx="8717797" cy="929757"/>
          </a:xfrm>
        </p:spPr>
        <p:txBody>
          <a:bodyPr/>
          <a:lstStyle/>
          <a:p>
            <a:r>
              <a:rPr lang="en-US" dirty="0" smtClean="0"/>
              <a:t>Maximum Output</a:t>
            </a:r>
            <a:endParaRPr lang="en-US" dirty="0"/>
          </a:p>
        </p:txBody>
      </p:sp>
      <p:sp>
        <p:nvSpPr>
          <p:cNvPr id="3" name="Content Placeholder 2"/>
          <p:cNvSpPr>
            <a:spLocks noGrp="1"/>
          </p:cNvSpPr>
          <p:nvPr>
            <p:ph idx="1"/>
          </p:nvPr>
        </p:nvSpPr>
        <p:spPr>
          <a:xfrm>
            <a:off x="961635" y="861823"/>
            <a:ext cx="7228471" cy="593738"/>
          </a:xfrm>
        </p:spPr>
        <p:txBody>
          <a:bodyPr/>
          <a:lstStyle/>
          <a:p>
            <a:r>
              <a:rPr lang="en-US" dirty="0"/>
              <a:t>90-dB SPL </a:t>
            </a:r>
            <a:r>
              <a:rPr lang="en-US" dirty="0" smtClean="0"/>
              <a:t>tones; flat 10-40 dB </a:t>
            </a:r>
            <a:r>
              <a:rPr lang="en-US" b="1" dirty="0" smtClean="0"/>
              <a:t>linear gain</a:t>
            </a:r>
            <a:endParaRPr lang="en-US" b="1" dirty="0"/>
          </a:p>
        </p:txBody>
      </p:sp>
      <p:sp>
        <p:nvSpPr>
          <p:cNvPr id="4" name="Slide Number Placeholder 3"/>
          <p:cNvSpPr>
            <a:spLocks noGrp="1"/>
          </p:cNvSpPr>
          <p:nvPr>
            <p:ph type="sldNum" sz="quarter" idx="12"/>
          </p:nvPr>
        </p:nvSpPr>
        <p:spPr/>
        <p:txBody>
          <a:bodyPr/>
          <a:lstStyle/>
          <a:p>
            <a:fld id="{A88B8BE6-F97E-444A-BBB4-5D15C3932625}" type="slidenum">
              <a:rPr lang="en-US" smtClean="0"/>
              <a:t>10</a:t>
            </a:fld>
            <a:endParaRPr lang="en-US"/>
          </a:p>
        </p:txBody>
      </p:sp>
      <p:grpSp>
        <p:nvGrpSpPr>
          <p:cNvPr id="5" name="Group 4"/>
          <p:cNvGrpSpPr/>
          <p:nvPr/>
        </p:nvGrpSpPr>
        <p:grpSpPr>
          <a:xfrm>
            <a:off x="883563" y="1444799"/>
            <a:ext cx="7384616" cy="5314929"/>
            <a:chOff x="1131570" y="1583078"/>
            <a:chExt cx="8123078" cy="5846422"/>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2018"/>
            <a:stretch/>
          </p:blipFill>
          <p:spPr>
            <a:xfrm>
              <a:off x="1131570" y="1583078"/>
              <a:ext cx="8123078" cy="5846422"/>
            </a:xfrm>
            <a:prstGeom prst="rect">
              <a:avLst/>
            </a:prstGeom>
          </p:spPr>
        </p:pic>
        <p:sp>
          <p:nvSpPr>
            <p:cNvPr id="7" name="TextBox 6"/>
            <p:cNvSpPr txBox="1"/>
            <p:nvPr/>
          </p:nvSpPr>
          <p:spPr>
            <a:xfrm>
              <a:off x="3306433" y="3534876"/>
              <a:ext cx="2075883" cy="1726626"/>
            </a:xfrm>
            <a:prstGeom prst="rect">
              <a:avLst/>
            </a:prstGeom>
            <a:noFill/>
          </p:spPr>
          <p:txBody>
            <a:bodyPr wrap="square" rtlCol="0">
              <a:spAutoFit/>
            </a:bodyPr>
            <a:lstStyle/>
            <a:p>
              <a:pPr defTabSz="831281"/>
              <a:r>
                <a:rPr lang="en-US" sz="2400" b="1" dirty="0" smtClean="0">
                  <a:solidFill>
                    <a:srgbClr val="FFA200"/>
                  </a:solidFill>
                  <a:latin typeface="Calibri" panose="020F0502020204030204"/>
                </a:rPr>
                <a:t>Gain </a:t>
              </a:r>
              <a:r>
                <a:rPr lang="en-US" sz="2400" b="1" dirty="0">
                  <a:solidFill>
                    <a:srgbClr val="FFA200"/>
                  </a:solidFill>
                  <a:latin typeface="Calibri" panose="020F0502020204030204"/>
                </a:rPr>
                <a:t>= 4</a:t>
              </a:r>
              <a:r>
                <a:rPr lang="en-US" sz="2400" b="1" dirty="0" smtClean="0">
                  <a:solidFill>
                    <a:srgbClr val="FFA200"/>
                  </a:solidFill>
                  <a:latin typeface="Calibri" panose="020F0502020204030204"/>
                </a:rPr>
                <a:t>0 dB</a:t>
              </a:r>
            </a:p>
            <a:p>
              <a:pPr defTabSz="831281"/>
              <a:r>
                <a:rPr lang="en-US" sz="2400" b="1" dirty="0">
                  <a:solidFill>
                    <a:srgbClr val="00CECD"/>
                  </a:solidFill>
                </a:rPr>
                <a:t>Gain = 30 dB</a:t>
              </a:r>
            </a:p>
            <a:p>
              <a:pPr defTabSz="831281"/>
              <a:r>
                <a:rPr lang="en-US" sz="2400" b="1" dirty="0">
                  <a:solidFill>
                    <a:srgbClr val="F000F0"/>
                  </a:solidFill>
                </a:rPr>
                <a:t>Gain = 20 dB</a:t>
              </a:r>
            </a:p>
            <a:p>
              <a:pPr defTabSz="831281"/>
              <a:r>
                <a:rPr lang="en-US" sz="2400" b="1" dirty="0">
                  <a:solidFill>
                    <a:srgbClr val="00CA00"/>
                  </a:solidFill>
                </a:rPr>
                <a:t>Gain = 10 </a:t>
              </a:r>
              <a:r>
                <a:rPr lang="en-US" sz="2400" b="1" dirty="0" smtClean="0">
                  <a:solidFill>
                    <a:srgbClr val="00CA00"/>
                  </a:solidFill>
                </a:rPr>
                <a:t>dB</a:t>
              </a:r>
              <a:endParaRPr lang="en-US" sz="2400" b="1" dirty="0">
                <a:solidFill>
                  <a:srgbClr val="00CA00"/>
                </a:solidFill>
              </a:endParaRPr>
            </a:p>
          </p:txBody>
        </p:sp>
      </p:grpSp>
      <p:sp>
        <p:nvSpPr>
          <p:cNvPr id="8" name="Oval 7"/>
          <p:cNvSpPr/>
          <p:nvPr/>
        </p:nvSpPr>
        <p:spPr>
          <a:xfrm>
            <a:off x="874038" y="2552700"/>
            <a:ext cx="326112" cy="304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3278777" y="1708279"/>
            <a:ext cx="2" cy="49923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105656" y="1709898"/>
            <a:ext cx="2" cy="49923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45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6" y="-2686"/>
            <a:ext cx="8717797" cy="1145952"/>
          </a:xfrm>
        </p:spPr>
        <p:txBody>
          <a:bodyPr/>
          <a:lstStyle/>
          <a:p>
            <a:r>
              <a:rPr lang="en-US" dirty="0" smtClean="0"/>
              <a:t>Distortion</a:t>
            </a:r>
            <a:endParaRPr lang="en-US" dirty="0"/>
          </a:p>
        </p:txBody>
      </p:sp>
      <p:sp>
        <p:nvSpPr>
          <p:cNvPr id="3" name="Content Placeholder 2"/>
          <p:cNvSpPr>
            <a:spLocks noGrp="1"/>
          </p:cNvSpPr>
          <p:nvPr>
            <p:ph idx="1"/>
          </p:nvPr>
        </p:nvSpPr>
        <p:spPr>
          <a:xfrm>
            <a:off x="156967" y="781919"/>
            <a:ext cx="8837814" cy="5098943"/>
          </a:xfrm>
        </p:spPr>
        <p:txBody>
          <a:bodyPr/>
          <a:lstStyle/>
          <a:p>
            <a:r>
              <a:rPr lang="en-US" dirty="0" smtClean="0"/>
              <a:t>Total Harmonic Distortion (THD)</a:t>
            </a:r>
          </a:p>
          <a:p>
            <a:pPr lvl="1"/>
            <a:r>
              <a:rPr lang="en-US" dirty="0" smtClean="0"/>
              <a:t>Distortion only when </a:t>
            </a:r>
            <a:r>
              <a:rPr lang="en-US" b="1" dirty="0" smtClean="0"/>
              <a:t>output</a:t>
            </a:r>
            <a:r>
              <a:rPr lang="en-US" dirty="0" smtClean="0"/>
              <a:t> level is high</a:t>
            </a:r>
          </a:p>
          <a:p>
            <a:pPr lvl="1"/>
            <a:r>
              <a:rPr lang="en-US" dirty="0" smtClean="0"/>
              <a:t>Indicates </a:t>
            </a:r>
            <a:r>
              <a:rPr lang="en-US" dirty="0"/>
              <a:t>that the front-end components (microphone, ADC, etc.) are </a:t>
            </a:r>
            <a:r>
              <a:rPr lang="en-US" i="1" u="sng" dirty="0"/>
              <a:t>not</a:t>
            </a:r>
            <a:r>
              <a:rPr lang="en-US" dirty="0"/>
              <a:t> in saturation with </a:t>
            </a:r>
            <a:r>
              <a:rPr lang="en-US" dirty="0" smtClean="0"/>
              <a:t>high </a:t>
            </a:r>
            <a:r>
              <a:rPr lang="en-US" b="1" dirty="0"/>
              <a:t>input</a:t>
            </a:r>
            <a:r>
              <a:rPr lang="en-US" dirty="0"/>
              <a:t> levels</a:t>
            </a:r>
            <a:endParaRPr lang="en-US" dirty="0" smtClean="0"/>
          </a:p>
        </p:txBody>
      </p:sp>
      <p:sp>
        <p:nvSpPr>
          <p:cNvPr id="4" name="Slide Number Placeholder 3"/>
          <p:cNvSpPr>
            <a:spLocks noGrp="1"/>
          </p:cNvSpPr>
          <p:nvPr>
            <p:ph type="sldNum" sz="quarter" idx="12"/>
          </p:nvPr>
        </p:nvSpPr>
        <p:spPr/>
        <p:txBody>
          <a:bodyPr/>
          <a:lstStyle/>
          <a:p>
            <a:fld id="{A88B8BE6-F97E-444A-BBB4-5D15C3932625}" type="slidenum">
              <a:rPr lang="en-US" smtClean="0"/>
              <a:t>11</a:t>
            </a:fld>
            <a:endParaRPr lang="en-US"/>
          </a:p>
        </p:txBody>
      </p:sp>
      <p:pic>
        <p:nvPicPr>
          <p:cNvPr id="6" name="Picture 5"/>
          <p:cNvPicPr>
            <a:picLocks noChangeAspect="1"/>
          </p:cNvPicPr>
          <p:nvPr/>
        </p:nvPicPr>
        <p:blipFill>
          <a:blip r:embed="rId3"/>
          <a:stretch>
            <a:fillRect/>
          </a:stretch>
        </p:blipFill>
        <p:spPr>
          <a:xfrm>
            <a:off x="1584784" y="2516102"/>
            <a:ext cx="5982180" cy="4343400"/>
          </a:xfrm>
          <a:prstGeom prst="rect">
            <a:avLst/>
          </a:prstGeom>
        </p:spPr>
      </p:pic>
    </p:spTree>
    <p:extLst>
      <p:ext uri="{BB962C8B-B14F-4D97-AF65-F5344CB8AC3E}">
        <p14:creationId xmlns:p14="http://schemas.microsoft.com/office/powerpoint/2010/main" val="28212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2"/>
          <a:stretch>
            <a:fillRect/>
          </a:stretch>
        </p:blipFill>
        <p:spPr>
          <a:xfrm>
            <a:off x="868358" y="1265029"/>
            <a:ext cx="7407282" cy="5313125"/>
          </a:xfrm>
          <a:prstGeom prst="rect">
            <a:avLst/>
          </a:prstGeom>
        </p:spPr>
      </p:pic>
      <p:sp>
        <p:nvSpPr>
          <p:cNvPr id="2" name="Title 1"/>
          <p:cNvSpPr>
            <a:spLocks noGrp="1"/>
          </p:cNvSpPr>
          <p:nvPr>
            <p:ph type="title"/>
          </p:nvPr>
        </p:nvSpPr>
        <p:spPr>
          <a:xfrm>
            <a:off x="213101" y="-15113"/>
            <a:ext cx="8717797" cy="887624"/>
          </a:xfrm>
        </p:spPr>
        <p:txBody>
          <a:bodyPr/>
          <a:lstStyle/>
          <a:p>
            <a:r>
              <a:rPr lang="en-US" dirty="0" smtClean="0"/>
              <a:t>Compression Characteristics</a:t>
            </a:r>
            <a:endParaRPr lang="en-US" dirty="0"/>
          </a:p>
        </p:txBody>
      </p:sp>
      <p:sp>
        <p:nvSpPr>
          <p:cNvPr id="3" name="Content Placeholder 2"/>
          <p:cNvSpPr>
            <a:spLocks noGrp="1"/>
          </p:cNvSpPr>
          <p:nvPr>
            <p:ph idx="1"/>
          </p:nvPr>
        </p:nvSpPr>
        <p:spPr>
          <a:xfrm>
            <a:off x="106549" y="741881"/>
            <a:ext cx="8930900" cy="5098943"/>
          </a:xfrm>
        </p:spPr>
        <p:txBody>
          <a:bodyPr/>
          <a:lstStyle/>
          <a:p>
            <a:r>
              <a:rPr lang="en-US" dirty="0" smtClean="0"/>
              <a:t>WDRC CT = 50 dB SPL, CR = </a:t>
            </a:r>
            <a:r>
              <a:rPr lang="en-US" dirty="0" smtClean="0"/>
              <a:t>1.5:1; </a:t>
            </a:r>
            <a:r>
              <a:rPr lang="en-US" b="1" dirty="0" smtClean="0"/>
              <a:t>OLC = </a:t>
            </a:r>
            <a:r>
              <a:rPr lang="en-US" b="1" u="sng" dirty="0" smtClean="0"/>
              <a:t>105 dB</a:t>
            </a:r>
            <a:endParaRPr lang="en-US" b="1" u="sng" dirty="0"/>
          </a:p>
        </p:txBody>
      </p:sp>
      <p:sp>
        <p:nvSpPr>
          <p:cNvPr id="4" name="Slide Number Placeholder 3"/>
          <p:cNvSpPr>
            <a:spLocks noGrp="1"/>
          </p:cNvSpPr>
          <p:nvPr>
            <p:ph type="sldNum" sz="quarter" idx="12"/>
          </p:nvPr>
        </p:nvSpPr>
        <p:spPr/>
        <p:txBody>
          <a:bodyPr/>
          <a:lstStyle/>
          <a:p>
            <a:fld id="{A88B8BE6-F97E-444A-BBB4-5D15C3932625}" type="slidenum">
              <a:rPr lang="en-US" smtClean="0"/>
              <a:t>12</a:t>
            </a:fld>
            <a:endParaRPr lang="en-US"/>
          </a:p>
        </p:txBody>
      </p:sp>
      <p:sp>
        <p:nvSpPr>
          <p:cNvPr id="5" name="Rounded Rectangle 4"/>
          <p:cNvSpPr/>
          <p:nvPr/>
        </p:nvSpPr>
        <p:spPr>
          <a:xfrm>
            <a:off x="4172440" y="1665027"/>
            <a:ext cx="321357" cy="1645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0571" t="85143" b="4190"/>
          <a:stretch/>
        </p:blipFill>
        <p:spPr>
          <a:xfrm>
            <a:off x="6897299" y="5620017"/>
            <a:ext cx="2173219" cy="1181576"/>
          </a:xfrm>
          <a:prstGeom prst="rect">
            <a:avLst/>
          </a:prstGeom>
          <a:ln w="38100">
            <a:solidFill>
              <a:srgbClr val="FF0000"/>
            </a:solidFill>
          </a:ln>
        </p:spPr>
      </p:pic>
      <p:sp>
        <p:nvSpPr>
          <p:cNvPr id="45" name="Oval 44"/>
          <p:cNvSpPr>
            <a:spLocks noChangeAspect="1"/>
          </p:cNvSpPr>
          <p:nvPr/>
        </p:nvSpPr>
        <p:spPr>
          <a:xfrm>
            <a:off x="1659595" y="3780430"/>
            <a:ext cx="228600" cy="2476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a:off x="6582132" y="3786959"/>
            <a:ext cx="228600" cy="2476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a:off x="1659595" y="6325517"/>
            <a:ext cx="228600" cy="2476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a:spLocks noChangeAspect="1"/>
          </p:cNvSpPr>
          <p:nvPr/>
        </p:nvSpPr>
        <p:spPr>
          <a:xfrm>
            <a:off x="4123871" y="6315686"/>
            <a:ext cx="228600" cy="2476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a:spLocks noChangeAspect="1"/>
          </p:cNvSpPr>
          <p:nvPr/>
        </p:nvSpPr>
        <p:spPr>
          <a:xfrm>
            <a:off x="4120861" y="3780430"/>
            <a:ext cx="228600" cy="2476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642724" y="1714011"/>
            <a:ext cx="924283" cy="424732"/>
          </a:xfrm>
          <a:prstGeom prst="rect">
            <a:avLst/>
          </a:prstGeom>
          <a:noFill/>
        </p:spPr>
        <p:txBody>
          <a:bodyPr wrap="square" rtlCol="0">
            <a:spAutoFit/>
          </a:bodyPr>
          <a:lstStyle/>
          <a:p>
            <a:pPr algn="ctr"/>
            <a:r>
              <a:rPr lang="en-US" b="1" dirty="0" smtClean="0">
                <a:solidFill>
                  <a:srgbClr val="FF0000"/>
                </a:solidFill>
              </a:rPr>
              <a:t>105</a:t>
            </a:r>
            <a:endParaRPr lang="en-US" b="1" dirty="0">
              <a:solidFill>
                <a:srgbClr val="FF0000"/>
              </a:solidFill>
            </a:endParaRPr>
          </a:p>
        </p:txBody>
      </p:sp>
      <p:sp>
        <p:nvSpPr>
          <p:cNvPr id="51" name="TextBox 50"/>
          <p:cNvSpPr txBox="1"/>
          <p:nvPr/>
        </p:nvSpPr>
        <p:spPr>
          <a:xfrm>
            <a:off x="5131886" y="1338263"/>
            <a:ext cx="924283" cy="424732"/>
          </a:xfrm>
          <a:prstGeom prst="rect">
            <a:avLst/>
          </a:prstGeom>
          <a:noFill/>
        </p:spPr>
        <p:txBody>
          <a:bodyPr wrap="square" rtlCol="0">
            <a:spAutoFit/>
          </a:bodyPr>
          <a:lstStyle/>
          <a:p>
            <a:pPr algn="ctr"/>
            <a:r>
              <a:rPr lang="en-US" b="1" dirty="0" smtClean="0">
                <a:solidFill>
                  <a:srgbClr val="FF0000"/>
                </a:solidFill>
              </a:rPr>
              <a:t>115</a:t>
            </a:r>
            <a:endParaRPr lang="en-US" b="1" dirty="0">
              <a:solidFill>
                <a:srgbClr val="FF0000"/>
              </a:solidFill>
            </a:endParaRPr>
          </a:p>
        </p:txBody>
      </p:sp>
      <p:sp>
        <p:nvSpPr>
          <p:cNvPr id="52" name="TextBox 51"/>
          <p:cNvSpPr txBox="1"/>
          <p:nvPr/>
        </p:nvSpPr>
        <p:spPr>
          <a:xfrm>
            <a:off x="7133107" y="1452661"/>
            <a:ext cx="924283" cy="424732"/>
          </a:xfrm>
          <a:prstGeom prst="rect">
            <a:avLst/>
          </a:prstGeom>
          <a:noFill/>
        </p:spPr>
        <p:txBody>
          <a:bodyPr wrap="square" rtlCol="0">
            <a:spAutoFit/>
          </a:bodyPr>
          <a:lstStyle/>
          <a:p>
            <a:pPr algn="ctr"/>
            <a:r>
              <a:rPr lang="en-US" b="1" dirty="0" smtClean="0">
                <a:solidFill>
                  <a:srgbClr val="FF0000"/>
                </a:solidFill>
              </a:rPr>
              <a:t>106</a:t>
            </a:r>
            <a:endParaRPr lang="en-US" b="1" dirty="0">
              <a:solidFill>
                <a:srgbClr val="FF0000"/>
              </a:solidFill>
            </a:endParaRPr>
          </a:p>
        </p:txBody>
      </p:sp>
      <p:sp>
        <p:nvSpPr>
          <p:cNvPr id="53" name="TextBox 52"/>
          <p:cNvSpPr txBox="1"/>
          <p:nvPr/>
        </p:nvSpPr>
        <p:spPr>
          <a:xfrm>
            <a:off x="2659052" y="4198208"/>
            <a:ext cx="924283" cy="424732"/>
          </a:xfrm>
          <a:prstGeom prst="rect">
            <a:avLst/>
          </a:prstGeom>
          <a:noFill/>
        </p:spPr>
        <p:txBody>
          <a:bodyPr wrap="square" rtlCol="0">
            <a:spAutoFit/>
          </a:bodyPr>
          <a:lstStyle/>
          <a:p>
            <a:pPr algn="ctr"/>
            <a:r>
              <a:rPr lang="en-US" b="1" dirty="0" smtClean="0">
                <a:solidFill>
                  <a:srgbClr val="FF0000"/>
                </a:solidFill>
              </a:rPr>
              <a:t>104</a:t>
            </a:r>
            <a:endParaRPr lang="en-US" b="1" dirty="0">
              <a:solidFill>
                <a:srgbClr val="FF0000"/>
              </a:solidFill>
            </a:endParaRPr>
          </a:p>
        </p:txBody>
      </p:sp>
      <p:sp>
        <p:nvSpPr>
          <p:cNvPr id="54" name="TextBox 53"/>
          <p:cNvSpPr txBox="1"/>
          <p:nvPr/>
        </p:nvSpPr>
        <p:spPr>
          <a:xfrm>
            <a:off x="5500002" y="4070735"/>
            <a:ext cx="924283" cy="424732"/>
          </a:xfrm>
          <a:prstGeom prst="rect">
            <a:avLst/>
          </a:prstGeom>
          <a:noFill/>
        </p:spPr>
        <p:txBody>
          <a:bodyPr wrap="square" rtlCol="0">
            <a:spAutoFit/>
          </a:bodyPr>
          <a:lstStyle/>
          <a:p>
            <a:pPr algn="ctr"/>
            <a:r>
              <a:rPr lang="en-US" b="1" dirty="0" smtClean="0">
                <a:solidFill>
                  <a:srgbClr val="FF0000"/>
                </a:solidFill>
              </a:rPr>
              <a:t>101</a:t>
            </a:r>
            <a:endParaRPr lang="en-US" b="1" dirty="0">
              <a:solidFill>
                <a:srgbClr val="FF0000"/>
              </a:solidFill>
            </a:endParaRPr>
          </a:p>
        </p:txBody>
      </p:sp>
    </p:spTree>
    <p:extLst>
      <p:ext uri="{BB962C8B-B14F-4D97-AF65-F5344CB8AC3E}">
        <p14:creationId xmlns:p14="http://schemas.microsoft.com/office/powerpoint/2010/main" val="256231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2000"/>
                                        <p:tgtEl>
                                          <p:spTgt spid="4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heel(1)">
                                      <p:cBhvr>
                                        <p:cTn id="10" dur="2000"/>
                                        <p:tgtEl>
                                          <p:spTgt spid="4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heel(1)">
                                      <p:cBhvr>
                                        <p:cTn id="13" dur="2000"/>
                                        <p:tgtEl>
                                          <p:spTgt spid="4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heel(1)">
                                      <p:cBhvr>
                                        <p:cTn id="16" dur="2000"/>
                                        <p:tgtEl>
                                          <p:spTgt spid="4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heel(1)">
                                      <p:cBhvr>
                                        <p:cTn id="19" dur="20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5" grpId="0" animBg="1"/>
      <p:bldP spid="46" grpId="0" animBg="1"/>
      <p:bldP spid="47" grpId="0" animBg="1"/>
      <p:bldP spid="48" grpId="0" animBg="1"/>
      <p:bldP spid="49" grpId="0" animBg="1"/>
      <p:bldP spid="50" grpId="0"/>
      <p:bldP spid="51" grpId="0"/>
      <p:bldP spid="52" grpId="0"/>
      <p:bldP spid="53"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6" y="8229"/>
            <a:ext cx="8717797" cy="956810"/>
          </a:xfrm>
        </p:spPr>
        <p:txBody>
          <a:bodyPr/>
          <a:lstStyle/>
          <a:p>
            <a:r>
              <a:rPr lang="en-US" dirty="0" smtClean="0"/>
              <a:t>Frequency </a:t>
            </a:r>
            <a:r>
              <a:rPr lang="en-US" dirty="0" smtClean="0"/>
              <a:t>Response</a:t>
            </a:r>
            <a:endParaRPr lang="en-US" dirty="0"/>
          </a:p>
        </p:txBody>
      </p:sp>
      <p:sp>
        <p:nvSpPr>
          <p:cNvPr id="3" name="Content Placeholder 2"/>
          <p:cNvSpPr>
            <a:spLocks noGrp="1"/>
          </p:cNvSpPr>
          <p:nvPr>
            <p:ph idx="1"/>
          </p:nvPr>
        </p:nvSpPr>
        <p:spPr>
          <a:xfrm>
            <a:off x="176645" y="4205541"/>
            <a:ext cx="8790710" cy="2717773"/>
          </a:xfrm>
        </p:spPr>
        <p:txBody>
          <a:bodyPr>
            <a:normAutofit fontScale="92500" lnSpcReduction="10000"/>
          </a:bodyPr>
          <a:lstStyle/>
          <a:p>
            <a:r>
              <a:rPr lang="en-US" b="1" dirty="0" smtClean="0"/>
              <a:t>Relatively flat </a:t>
            </a:r>
            <a:r>
              <a:rPr lang="en-US" dirty="0" smtClean="0"/>
              <a:t>(300-4000 Hz), unvarying across changes in gain and input level</a:t>
            </a:r>
          </a:p>
          <a:p>
            <a:r>
              <a:rPr lang="en-US" b="1" dirty="0" smtClean="0"/>
              <a:t>Output levels are effectively limited</a:t>
            </a:r>
            <a:r>
              <a:rPr lang="en-US" dirty="0" smtClean="0"/>
              <a:t> by OLC (BOLT)</a:t>
            </a:r>
          </a:p>
          <a:p>
            <a:pPr lvl="1"/>
            <a:r>
              <a:rPr lang="en-US" dirty="0" smtClean="0"/>
              <a:t>Less effective for low frequencies </a:t>
            </a:r>
            <a:r>
              <a:rPr lang="en-US" dirty="0" smtClean="0">
                <a:sym typeface="Wingdings" panose="05000000000000000000" pitchFamily="2" charset="2"/>
              </a:rPr>
              <a:t> distortion (not shown)</a:t>
            </a:r>
            <a:endParaRPr lang="en-US" dirty="0" smtClean="0"/>
          </a:p>
          <a:p>
            <a:r>
              <a:rPr lang="en-US" dirty="0" smtClean="0"/>
              <a:t>Gain decreases </a:t>
            </a:r>
            <a:r>
              <a:rPr lang="en-US" dirty="0"/>
              <a:t>with increasing input </a:t>
            </a:r>
            <a:r>
              <a:rPr lang="en-US" dirty="0" smtClean="0"/>
              <a:t>level (WDRC)</a:t>
            </a:r>
          </a:p>
          <a:p>
            <a:pPr lvl="1"/>
            <a:r>
              <a:rPr lang="en-US" b="1" dirty="0" smtClean="0"/>
              <a:t>Distortion ‘free’ gain at least up to 40-50 dB </a:t>
            </a:r>
            <a:endParaRPr lang="en-US" b="1" dirty="0"/>
          </a:p>
        </p:txBody>
      </p:sp>
      <p:sp>
        <p:nvSpPr>
          <p:cNvPr id="4" name="Slide Number Placeholder 3"/>
          <p:cNvSpPr>
            <a:spLocks noGrp="1"/>
          </p:cNvSpPr>
          <p:nvPr>
            <p:ph type="sldNum" sz="quarter" idx="12"/>
          </p:nvPr>
        </p:nvSpPr>
        <p:spPr/>
        <p:txBody>
          <a:bodyPr/>
          <a:lstStyle/>
          <a:p>
            <a:fld id="{A88B8BE6-F97E-444A-BBB4-5D15C3932625}" type="slidenum">
              <a:rPr lang="en-US" smtClean="0"/>
              <a:t>13</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87178"/>
            <a:ext cx="4572000" cy="33203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1" y="887178"/>
            <a:ext cx="4572000" cy="3320300"/>
          </a:xfrm>
          <a:prstGeom prst="rect">
            <a:avLst/>
          </a:prstGeom>
        </p:spPr>
      </p:pic>
      <p:cxnSp>
        <p:nvCxnSpPr>
          <p:cNvPr id="8" name="Straight Connector 7"/>
          <p:cNvCxnSpPr/>
          <p:nvPr/>
        </p:nvCxnSpPr>
        <p:spPr>
          <a:xfrm>
            <a:off x="213100" y="1354624"/>
            <a:ext cx="429315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 y="1052906"/>
            <a:ext cx="692331" cy="369332"/>
          </a:xfrm>
          <a:prstGeom prst="rect">
            <a:avLst/>
          </a:prstGeom>
          <a:noFill/>
        </p:spPr>
        <p:txBody>
          <a:bodyPr wrap="square" rtlCol="0">
            <a:spAutoFit/>
          </a:bodyPr>
          <a:lstStyle/>
          <a:p>
            <a:r>
              <a:rPr lang="en-US" b="1" dirty="0" smtClean="0">
                <a:solidFill>
                  <a:srgbClr val="FF0000"/>
                </a:solidFill>
              </a:rPr>
              <a:t>BOLT</a:t>
            </a:r>
            <a:endParaRPr lang="en-US" b="1" dirty="0">
              <a:solidFill>
                <a:srgbClr val="FF0000"/>
              </a:solidFill>
            </a:endParaRPr>
          </a:p>
        </p:txBody>
      </p:sp>
    </p:spTree>
    <p:extLst>
      <p:ext uri="{BB962C8B-B14F-4D97-AF65-F5344CB8AC3E}">
        <p14:creationId xmlns:p14="http://schemas.microsoft.com/office/powerpoint/2010/main" val="339388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Directionality</a:t>
            </a:r>
            <a:endParaRPr lang="en-US" dirty="0"/>
          </a:p>
        </p:txBody>
      </p:sp>
      <p:sp>
        <p:nvSpPr>
          <p:cNvPr id="3" name="Content Placeholder 2"/>
          <p:cNvSpPr>
            <a:spLocks noGrp="1"/>
          </p:cNvSpPr>
          <p:nvPr>
            <p:ph idx="1"/>
          </p:nvPr>
        </p:nvSpPr>
        <p:spPr>
          <a:xfrm>
            <a:off x="216976" y="1048113"/>
            <a:ext cx="8717797" cy="5098943"/>
          </a:xfrm>
        </p:spPr>
        <p:txBody>
          <a:bodyPr/>
          <a:lstStyle/>
          <a:p>
            <a:r>
              <a:rPr lang="en-US" dirty="0" smtClean="0"/>
              <a:t>Generic mini boom mic</a:t>
            </a:r>
            <a:endParaRPr lang="en-US" dirty="0"/>
          </a:p>
        </p:txBody>
      </p:sp>
      <p:sp>
        <p:nvSpPr>
          <p:cNvPr id="4" name="Slide Number Placeholder 3"/>
          <p:cNvSpPr>
            <a:spLocks noGrp="1"/>
          </p:cNvSpPr>
          <p:nvPr>
            <p:ph type="sldNum" sz="quarter" idx="12"/>
          </p:nvPr>
        </p:nvSpPr>
        <p:spPr/>
        <p:txBody>
          <a:bodyPr/>
          <a:lstStyle/>
          <a:p>
            <a:fld id="{A88B8BE6-F97E-444A-BBB4-5D15C3932625}" type="slidenum">
              <a:rPr lang="en-US" smtClean="0"/>
              <a:t>14</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336" t="8227" r="2529"/>
          <a:stretch/>
        </p:blipFill>
        <p:spPr>
          <a:xfrm>
            <a:off x="493090" y="1673157"/>
            <a:ext cx="3128620" cy="471748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2544" y="1604062"/>
            <a:ext cx="3856067" cy="5140383"/>
          </a:xfrm>
          <a:prstGeom prst="rect">
            <a:avLst/>
          </a:prstGeom>
        </p:spPr>
      </p:pic>
      <p:pic>
        <p:nvPicPr>
          <p:cNvPr id="3074" name="Picture 2" descr="Image result for disposable comply foam tips"/>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13934" b="12495"/>
          <a:stretch/>
        </p:blipFill>
        <p:spPr bwMode="auto">
          <a:xfrm>
            <a:off x="6614740" y="-39189"/>
            <a:ext cx="1828800" cy="13454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185991" y="1208078"/>
            <a:ext cx="3748782" cy="369332"/>
          </a:xfrm>
          <a:prstGeom prst="rect">
            <a:avLst/>
          </a:prstGeom>
          <a:noFill/>
        </p:spPr>
        <p:txBody>
          <a:bodyPr wrap="square" rtlCol="0">
            <a:spAutoFit/>
          </a:bodyPr>
          <a:lstStyle/>
          <a:p>
            <a:pPr algn="ctr"/>
            <a:r>
              <a:rPr lang="en-US" dirty="0" smtClean="0">
                <a:solidFill>
                  <a:srgbClr val="FF0000"/>
                </a:solidFill>
              </a:rPr>
              <a:t>~27 dB max gain before feedback</a:t>
            </a:r>
            <a:endParaRPr lang="en-US" dirty="0">
              <a:solidFill>
                <a:srgbClr val="FF0000"/>
              </a:solidFill>
            </a:endParaRPr>
          </a:p>
        </p:txBody>
      </p:sp>
    </p:spTree>
    <p:extLst>
      <p:ext uri="{BB962C8B-B14F-4D97-AF65-F5344CB8AC3E}">
        <p14:creationId xmlns:p14="http://schemas.microsoft.com/office/powerpoint/2010/main" val="182420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Testing</a:t>
            </a:r>
            <a:endParaRPr lang="en-US" dirty="0"/>
          </a:p>
        </p:txBody>
      </p:sp>
      <p:sp>
        <p:nvSpPr>
          <p:cNvPr id="4" name="Slide Number Placeholder 3"/>
          <p:cNvSpPr>
            <a:spLocks noGrp="1"/>
          </p:cNvSpPr>
          <p:nvPr>
            <p:ph type="sldNum" sz="quarter" idx="12"/>
          </p:nvPr>
        </p:nvSpPr>
        <p:spPr/>
        <p:txBody>
          <a:bodyPr/>
          <a:lstStyle/>
          <a:p>
            <a:fld id="{A88B8BE6-F97E-444A-BBB4-5D15C3932625}" type="slidenum">
              <a:rPr lang="en-US" smtClean="0"/>
              <a:t>15</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15" y="3798103"/>
            <a:ext cx="4574078" cy="257278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15" y="1053969"/>
            <a:ext cx="4574078" cy="2572789"/>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0187" b="60000"/>
          <a:stretch/>
        </p:blipFill>
        <p:spPr>
          <a:xfrm>
            <a:off x="4690612" y="1053969"/>
            <a:ext cx="4414199" cy="5316923"/>
          </a:xfrm>
          <a:prstGeom prst="rect">
            <a:avLst/>
          </a:prstGeom>
        </p:spPr>
      </p:pic>
      <p:cxnSp>
        <p:nvCxnSpPr>
          <p:cNvPr id="5" name="Straight Arrow Connector 4"/>
          <p:cNvCxnSpPr/>
          <p:nvPr/>
        </p:nvCxnSpPr>
        <p:spPr>
          <a:xfrm flipV="1">
            <a:off x="6482444" y="2880360"/>
            <a:ext cx="1" cy="4816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181850" y="2880360"/>
            <a:ext cx="1" cy="4816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614558" y="2880360"/>
            <a:ext cx="1" cy="4816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53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nodeType="after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247" y="1"/>
            <a:ext cx="8717797" cy="931379"/>
          </a:xfrm>
        </p:spPr>
        <p:txBody>
          <a:bodyPr/>
          <a:lstStyle/>
          <a:p>
            <a:r>
              <a:rPr lang="en-US" dirty="0" smtClean="0"/>
              <a:t>Directionality: KEMAR</a:t>
            </a:r>
            <a:endParaRPr lang="en-US" dirty="0"/>
          </a:p>
        </p:txBody>
      </p:sp>
      <p:sp>
        <p:nvSpPr>
          <p:cNvPr id="4" name="Slide Number Placeholder 3"/>
          <p:cNvSpPr>
            <a:spLocks noGrp="1"/>
          </p:cNvSpPr>
          <p:nvPr>
            <p:ph type="sldNum" sz="quarter" idx="12"/>
          </p:nvPr>
        </p:nvSpPr>
        <p:spPr/>
        <p:txBody>
          <a:bodyPr/>
          <a:lstStyle/>
          <a:p>
            <a:fld id="{A88B8BE6-F97E-444A-BBB4-5D15C3932625}" type="slidenum">
              <a:rPr lang="en-US" smtClean="0"/>
              <a:t>16</a:t>
            </a:fld>
            <a:endParaRPr lang="en-US" dirty="0"/>
          </a:p>
        </p:txBody>
      </p:sp>
      <p:sp>
        <p:nvSpPr>
          <p:cNvPr id="7" name="Content Placeholder 6"/>
          <p:cNvSpPr>
            <a:spLocks noGrp="1"/>
          </p:cNvSpPr>
          <p:nvPr>
            <p:ph idx="1"/>
          </p:nvPr>
        </p:nvSpPr>
        <p:spPr>
          <a:xfrm>
            <a:off x="0" y="787685"/>
            <a:ext cx="9144000" cy="518598"/>
          </a:xfrm>
        </p:spPr>
        <p:txBody>
          <a:bodyPr>
            <a:normAutofit lnSpcReduction="10000"/>
          </a:bodyPr>
          <a:lstStyle/>
          <a:p>
            <a:r>
              <a:rPr lang="en-US" dirty="0"/>
              <a:t>Mounted on right </a:t>
            </a:r>
            <a:r>
              <a:rPr lang="en-US" dirty="0" smtClean="0"/>
              <a:t>ear; </a:t>
            </a:r>
            <a:r>
              <a:rPr lang="en-US" dirty="0"/>
              <a:t>f</a:t>
            </a:r>
            <a:r>
              <a:rPr lang="en-US" dirty="0" smtClean="0"/>
              <a:t>lat 20 dB linear gain</a:t>
            </a:r>
          </a:p>
        </p:txBody>
      </p:sp>
      <p:pic>
        <p:nvPicPr>
          <p:cNvPr id="8" name="Picture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66" y="1371600"/>
            <a:ext cx="4572000" cy="3749380"/>
          </a:xfrm>
          <a:prstGeom prst="rect">
            <a:avLst/>
          </a:prstGeom>
        </p:spPr>
      </p:pic>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56234" y="1371600"/>
            <a:ext cx="4572000" cy="3759578"/>
          </a:xfrm>
          <a:prstGeom prst="rect">
            <a:avLst/>
          </a:prstGeom>
        </p:spPr>
      </p:pic>
      <p:cxnSp>
        <p:nvCxnSpPr>
          <p:cNvPr id="11" name="Straight Arrow Connector 10"/>
          <p:cNvCxnSpPr/>
          <p:nvPr/>
        </p:nvCxnSpPr>
        <p:spPr>
          <a:xfrm>
            <a:off x="2897677" y="3398477"/>
            <a:ext cx="914400" cy="89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449376" y="3407397"/>
            <a:ext cx="801416" cy="7908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69410" y="4477446"/>
            <a:ext cx="1672046" cy="830997"/>
          </a:xfrm>
          <a:prstGeom prst="rect">
            <a:avLst/>
          </a:prstGeom>
          <a:noFill/>
        </p:spPr>
        <p:txBody>
          <a:bodyPr wrap="square" rtlCol="0">
            <a:spAutoFit/>
          </a:bodyPr>
          <a:lstStyle/>
          <a:p>
            <a:pPr algn="ctr"/>
            <a:r>
              <a:rPr lang="en-US" sz="2400" b="1" dirty="0" smtClean="0">
                <a:solidFill>
                  <a:srgbClr val="FF0000"/>
                </a:solidFill>
              </a:rPr>
              <a:t>~15 dB Front-Back</a:t>
            </a:r>
            <a:endParaRPr lang="en-US" sz="2400" b="1" dirty="0">
              <a:solidFill>
                <a:srgbClr val="FF0000"/>
              </a:solidFill>
            </a:endParaRPr>
          </a:p>
        </p:txBody>
      </p:sp>
      <p:sp>
        <p:nvSpPr>
          <p:cNvPr id="10" name="TextBox 9"/>
          <p:cNvSpPr txBox="1"/>
          <p:nvPr/>
        </p:nvSpPr>
        <p:spPr>
          <a:xfrm>
            <a:off x="0" y="2449101"/>
            <a:ext cx="1208688" cy="830997"/>
          </a:xfrm>
          <a:prstGeom prst="rect">
            <a:avLst/>
          </a:prstGeom>
          <a:noFill/>
        </p:spPr>
        <p:txBody>
          <a:bodyPr wrap="square" rtlCol="0">
            <a:spAutoFit/>
          </a:bodyPr>
          <a:lstStyle/>
          <a:p>
            <a:pPr algn="ctr"/>
            <a:r>
              <a:rPr lang="en-US" sz="2400" b="1" dirty="0" smtClean="0">
                <a:solidFill>
                  <a:srgbClr val="FF0000"/>
                </a:solidFill>
              </a:rPr>
              <a:t>AI-DI = 9.1 dB</a:t>
            </a:r>
            <a:endParaRPr lang="en-US" sz="2400" b="1" dirty="0">
              <a:solidFill>
                <a:srgbClr val="FF0000"/>
              </a:solidFill>
            </a:endParaRPr>
          </a:p>
        </p:txBody>
      </p:sp>
      <p:sp>
        <p:nvSpPr>
          <p:cNvPr id="12" name="TextBox 11"/>
          <p:cNvSpPr txBox="1"/>
          <p:nvPr/>
        </p:nvSpPr>
        <p:spPr>
          <a:xfrm>
            <a:off x="4461711" y="2431714"/>
            <a:ext cx="1287445" cy="830997"/>
          </a:xfrm>
          <a:prstGeom prst="rect">
            <a:avLst/>
          </a:prstGeom>
          <a:noFill/>
        </p:spPr>
        <p:txBody>
          <a:bodyPr wrap="square" rtlCol="0">
            <a:spAutoFit/>
          </a:bodyPr>
          <a:lstStyle/>
          <a:p>
            <a:pPr algn="ctr"/>
            <a:r>
              <a:rPr lang="en-US" sz="2400" b="1" dirty="0" smtClean="0">
                <a:solidFill>
                  <a:srgbClr val="FF0000"/>
                </a:solidFill>
              </a:rPr>
              <a:t>AI-DI = 8.2 dB</a:t>
            </a:r>
            <a:endParaRPr lang="en-US" sz="2400" b="1" dirty="0">
              <a:solidFill>
                <a:srgbClr val="FF0000"/>
              </a:solidFill>
            </a:endParaRPr>
          </a:p>
        </p:txBody>
      </p:sp>
      <p:sp>
        <p:nvSpPr>
          <p:cNvPr id="15" name="Content Placeholder 6"/>
          <p:cNvSpPr txBox="1">
            <a:spLocks/>
          </p:cNvSpPr>
          <p:nvPr/>
        </p:nvSpPr>
        <p:spPr>
          <a:xfrm>
            <a:off x="207247" y="5485708"/>
            <a:ext cx="8920987" cy="13733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Low distortion for 65 dB SPL input (0-2%)</a:t>
            </a:r>
          </a:p>
          <a:p>
            <a:r>
              <a:rPr lang="en-US" dirty="0" smtClean="0"/>
              <a:t>Higher EIN (44 dB SPL) due to lack of expansion, equivalent to Sony omni mic (46 dB SPL)</a:t>
            </a:r>
            <a:endParaRPr lang="en-US" dirty="0"/>
          </a:p>
        </p:txBody>
      </p:sp>
      <p:grpSp>
        <p:nvGrpSpPr>
          <p:cNvPr id="25" name="Group 24"/>
          <p:cNvGrpSpPr/>
          <p:nvPr/>
        </p:nvGrpSpPr>
        <p:grpSpPr>
          <a:xfrm>
            <a:off x="2113286" y="2041364"/>
            <a:ext cx="763920" cy="2680525"/>
            <a:chOff x="2113286" y="2041364"/>
            <a:chExt cx="763920" cy="2680525"/>
          </a:xfrm>
        </p:grpSpPr>
        <p:cxnSp>
          <p:nvCxnSpPr>
            <p:cNvPr id="6" name="Straight Connector 5"/>
            <p:cNvCxnSpPr/>
            <p:nvPr/>
          </p:nvCxnSpPr>
          <p:spPr>
            <a:xfrm flipH="1" flipV="1">
              <a:off x="2113286" y="2041364"/>
              <a:ext cx="763920" cy="1358246"/>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113286" y="3416632"/>
              <a:ext cx="748153" cy="130525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rot="10800000">
            <a:off x="2887716" y="2059347"/>
            <a:ext cx="763920" cy="2680525"/>
            <a:chOff x="2113286" y="2041364"/>
            <a:chExt cx="763920" cy="2680525"/>
          </a:xfrm>
        </p:grpSpPr>
        <p:cxnSp>
          <p:nvCxnSpPr>
            <p:cNvPr id="27" name="Straight Connector 26"/>
            <p:cNvCxnSpPr/>
            <p:nvPr/>
          </p:nvCxnSpPr>
          <p:spPr>
            <a:xfrm flipH="1" flipV="1">
              <a:off x="2113286" y="2041364"/>
              <a:ext cx="763920" cy="1358246"/>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2113286" y="3416632"/>
              <a:ext cx="748153" cy="130525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88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right)">
                                      <p:cBhvr>
                                        <p:cTn id="15" dur="500"/>
                                        <p:tgtEl>
                                          <p:spTgt spid="25"/>
                                        </p:tgtEl>
                                      </p:cBhvr>
                                    </p:animEffec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nodeType="afterEffect">
                                  <p:stCondLst>
                                    <p:cond delay="50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1000"/>
                            </p:stCondLst>
                            <p:childTnLst>
                              <p:par>
                                <p:cTn id="32" presetID="1" presetClass="entr" presetSubtype="0" fill="hold" grpId="0" nodeType="afterEffect">
                                  <p:stCondLst>
                                    <p:cond delay="50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5" y="14100"/>
            <a:ext cx="8717797" cy="1145952"/>
          </a:xfrm>
        </p:spPr>
        <p:txBody>
          <a:bodyPr/>
          <a:lstStyle/>
          <a:p>
            <a:r>
              <a:rPr lang="en-US" dirty="0"/>
              <a:t>Directionality: </a:t>
            </a:r>
            <a:r>
              <a:rPr lang="en-US" dirty="0" smtClean="0"/>
              <a:t>Test Box</a:t>
            </a:r>
            <a:endParaRPr lang="en-US" dirty="0"/>
          </a:p>
        </p:txBody>
      </p:sp>
      <p:sp>
        <p:nvSpPr>
          <p:cNvPr id="3" name="Content Placeholder 2"/>
          <p:cNvSpPr>
            <a:spLocks noGrp="1"/>
          </p:cNvSpPr>
          <p:nvPr>
            <p:ph idx="1"/>
          </p:nvPr>
        </p:nvSpPr>
        <p:spPr>
          <a:xfrm>
            <a:off x="216975" y="897333"/>
            <a:ext cx="8717797" cy="5098943"/>
          </a:xfrm>
        </p:spPr>
        <p:txBody>
          <a:bodyPr/>
          <a:lstStyle/>
          <a:p>
            <a:r>
              <a:rPr lang="en-US" dirty="0" smtClean="0"/>
              <a:t>WDRC for </a:t>
            </a:r>
            <a:r>
              <a:rPr lang="en-US" dirty="0"/>
              <a:t>a mild to moderate hearing loss</a:t>
            </a:r>
          </a:p>
        </p:txBody>
      </p:sp>
      <p:sp>
        <p:nvSpPr>
          <p:cNvPr id="4" name="Slide Number Placeholder 3"/>
          <p:cNvSpPr>
            <a:spLocks noGrp="1"/>
          </p:cNvSpPr>
          <p:nvPr>
            <p:ph type="sldNum" sz="quarter" idx="12"/>
          </p:nvPr>
        </p:nvSpPr>
        <p:spPr/>
        <p:txBody>
          <a:bodyPr/>
          <a:lstStyle/>
          <a:p>
            <a:fld id="{A88B8BE6-F97E-444A-BBB4-5D15C3932625}" type="slidenum">
              <a:rPr lang="en-US" smtClean="0"/>
              <a:t>17</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2299"/>
          <a:stretch/>
        </p:blipFill>
        <p:spPr>
          <a:xfrm>
            <a:off x="883565" y="1441367"/>
            <a:ext cx="7384616" cy="5283803"/>
          </a:xfrm>
          <a:prstGeom prst="rect">
            <a:avLst/>
          </a:prstGeom>
        </p:spPr>
      </p:pic>
      <p:cxnSp>
        <p:nvCxnSpPr>
          <p:cNvPr id="7" name="Straight Arrow Connector 6"/>
          <p:cNvCxnSpPr/>
          <p:nvPr/>
        </p:nvCxnSpPr>
        <p:spPr>
          <a:xfrm>
            <a:off x="3281254" y="4289445"/>
            <a:ext cx="1" cy="701566"/>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415130" y="4991011"/>
            <a:ext cx="1" cy="701566"/>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081835" y="5544696"/>
            <a:ext cx="1" cy="701566"/>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16585" y="2083851"/>
            <a:ext cx="2397089" cy="1200329"/>
          </a:xfrm>
          <a:prstGeom prst="rect">
            <a:avLst/>
          </a:prstGeom>
          <a:noFill/>
        </p:spPr>
        <p:txBody>
          <a:bodyPr wrap="square" rtlCol="0">
            <a:spAutoFit/>
          </a:bodyPr>
          <a:lstStyle/>
          <a:p>
            <a:pPr defTabSz="831281"/>
            <a:r>
              <a:rPr lang="en-US" sz="2400" b="1" dirty="0" smtClean="0">
                <a:solidFill>
                  <a:srgbClr val="00CECD"/>
                </a:solidFill>
              </a:rPr>
              <a:t>Input </a:t>
            </a:r>
            <a:r>
              <a:rPr lang="en-US" sz="2400" b="1" dirty="0">
                <a:solidFill>
                  <a:srgbClr val="00CECD"/>
                </a:solidFill>
              </a:rPr>
              <a:t>= </a:t>
            </a:r>
            <a:r>
              <a:rPr lang="en-US" sz="2400" b="1" dirty="0" smtClean="0">
                <a:solidFill>
                  <a:srgbClr val="00CECD"/>
                </a:solidFill>
              </a:rPr>
              <a:t>80 dB SPL</a:t>
            </a:r>
            <a:endParaRPr lang="en-US" sz="2400" b="1" dirty="0">
              <a:solidFill>
                <a:srgbClr val="00CECD"/>
              </a:solidFill>
            </a:endParaRPr>
          </a:p>
          <a:p>
            <a:pPr defTabSz="831281"/>
            <a:r>
              <a:rPr lang="en-US" sz="2400" b="1" dirty="0" smtClean="0">
                <a:solidFill>
                  <a:srgbClr val="F000F0"/>
                </a:solidFill>
              </a:rPr>
              <a:t>Input = 70 dB SPL</a:t>
            </a:r>
            <a:endParaRPr lang="en-US" sz="2400" b="1" dirty="0">
              <a:solidFill>
                <a:srgbClr val="F000F0"/>
              </a:solidFill>
            </a:endParaRPr>
          </a:p>
          <a:p>
            <a:pPr defTabSz="831281"/>
            <a:r>
              <a:rPr lang="en-US" sz="2400" b="1" dirty="0" smtClean="0">
                <a:solidFill>
                  <a:srgbClr val="00CA00"/>
                </a:solidFill>
              </a:rPr>
              <a:t>Input = </a:t>
            </a:r>
            <a:r>
              <a:rPr lang="en-US" sz="2400" b="1" dirty="0">
                <a:solidFill>
                  <a:srgbClr val="00CA00"/>
                </a:solidFill>
              </a:rPr>
              <a:t>6</a:t>
            </a:r>
            <a:r>
              <a:rPr lang="en-US" sz="2400" b="1" dirty="0" smtClean="0">
                <a:solidFill>
                  <a:srgbClr val="00CA00"/>
                </a:solidFill>
              </a:rPr>
              <a:t>0 dB SPL</a:t>
            </a:r>
            <a:endParaRPr lang="en-US" sz="2400" b="1" dirty="0">
              <a:solidFill>
                <a:srgbClr val="00CA00"/>
              </a:solidFill>
            </a:endParaRPr>
          </a:p>
        </p:txBody>
      </p:sp>
    </p:spTree>
    <p:extLst>
      <p:ext uri="{BB962C8B-B14F-4D97-AF65-F5344CB8AC3E}">
        <p14:creationId xmlns:p14="http://schemas.microsoft.com/office/powerpoint/2010/main" val="65329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Audiometric </a:t>
            </a:r>
            <a:r>
              <a:rPr lang="en-US" dirty="0" smtClean="0"/>
              <a:t>Fitting Range</a:t>
            </a:r>
            <a:endParaRPr lang="en-US" dirty="0"/>
          </a:p>
        </p:txBody>
      </p:sp>
      <p:sp>
        <p:nvSpPr>
          <p:cNvPr id="3" name="Content Placeholder 2"/>
          <p:cNvSpPr>
            <a:spLocks noGrp="1"/>
          </p:cNvSpPr>
          <p:nvPr>
            <p:ph idx="1"/>
          </p:nvPr>
        </p:nvSpPr>
        <p:spPr>
          <a:xfrm>
            <a:off x="0" y="1018930"/>
            <a:ext cx="9144000" cy="5098943"/>
          </a:xfrm>
        </p:spPr>
        <p:txBody>
          <a:bodyPr/>
          <a:lstStyle/>
          <a:p>
            <a:r>
              <a:rPr lang="en-US" dirty="0" smtClean="0"/>
              <a:t>Hearing </a:t>
            </a:r>
            <a:r>
              <a:rPr lang="en-US" dirty="0"/>
              <a:t>losses up to 70-75 dB HL can easily be </a:t>
            </a:r>
            <a:r>
              <a:rPr lang="en-US" dirty="0" smtClean="0"/>
              <a:t>accommodated</a:t>
            </a:r>
          </a:p>
          <a:p>
            <a:pPr lvl="1"/>
            <a:r>
              <a:rPr lang="en-US" b="1" dirty="0" smtClean="0"/>
              <a:t>Can </a:t>
            </a:r>
            <a:r>
              <a:rPr lang="en-US" b="1" dirty="0"/>
              <a:t>amplify soft speech with relatively modest internal noise and </a:t>
            </a:r>
            <a:r>
              <a:rPr lang="en-US" b="1" dirty="0" smtClean="0"/>
              <a:t>amplify high-level </a:t>
            </a:r>
            <a:r>
              <a:rPr lang="en-US" b="1" dirty="0"/>
              <a:t>narrowband sounds with relatively low distortion for these losses</a:t>
            </a:r>
            <a:endParaRPr lang="en-US" dirty="0"/>
          </a:p>
        </p:txBody>
      </p:sp>
      <p:sp>
        <p:nvSpPr>
          <p:cNvPr id="4" name="Slide Number Placeholder 3"/>
          <p:cNvSpPr>
            <a:spLocks noGrp="1"/>
          </p:cNvSpPr>
          <p:nvPr>
            <p:ph type="sldNum" sz="quarter" idx="12"/>
          </p:nvPr>
        </p:nvSpPr>
        <p:spPr/>
        <p:txBody>
          <a:bodyPr/>
          <a:lstStyle/>
          <a:p>
            <a:fld id="{A88B8BE6-F97E-444A-BBB4-5D15C3932625}" type="slidenum">
              <a:rPr lang="en-US" smtClean="0"/>
              <a:t>18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00400"/>
            <a:ext cx="4572000" cy="32886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3200400"/>
            <a:ext cx="4572000" cy="3288681"/>
          </a:xfrm>
          <a:prstGeom prst="rect">
            <a:avLst/>
          </a:prstGeom>
        </p:spPr>
      </p:pic>
    </p:spTree>
    <p:extLst>
      <p:ext uri="{BB962C8B-B14F-4D97-AF65-F5344CB8AC3E}">
        <p14:creationId xmlns:p14="http://schemas.microsoft.com/office/powerpoint/2010/main" val="37084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Probe </a:t>
            </a:r>
            <a:r>
              <a:rPr lang="en-US" dirty="0" smtClean="0"/>
              <a:t>Microphone Feasibility</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96322" y="1894291"/>
            <a:ext cx="5228017" cy="3757839"/>
          </a:xfrm>
        </p:spPr>
      </p:pic>
      <p:sp>
        <p:nvSpPr>
          <p:cNvPr id="4" name="Slide Number Placeholder 3"/>
          <p:cNvSpPr>
            <a:spLocks noGrp="1"/>
          </p:cNvSpPr>
          <p:nvPr>
            <p:ph type="sldNum" sz="quarter" idx="12"/>
          </p:nvPr>
        </p:nvSpPr>
        <p:spPr/>
        <p:txBody>
          <a:bodyPr/>
          <a:lstStyle/>
          <a:p>
            <a:fld id="{A88B8BE6-F97E-444A-BBB4-5D15C3932625}" type="slidenum">
              <a:rPr lang="en-US" smtClean="0"/>
              <a:t>19</a:t>
            </a:fld>
            <a:endParaRPr lang="en-US"/>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0096" b="17192"/>
          <a:stretch/>
        </p:blipFill>
        <p:spPr>
          <a:xfrm>
            <a:off x="23917" y="1894291"/>
            <a:ext cx="3852949" cy="3735421"/>
          </a:xfrm>
          <a:prstGeom prst="rect">
            <a:avLst/>
          </a:prstGeom>
        </p:spPr>
      </p:pic>
      <p:sp>
        <p:nvSpPr>
          <p:cNvPr id="7" name="Content Placeholder 2"/>
          <p:cNvSpPr txBox="1">
            <a:spLocks/>
          </p:cNvSpPr>
          <p:nvPr/>
        </p:nvSpPr>
        <p:spPr>
          <a:xfrm>
            <a:off x="384874" y="1221457"/>
            <a:ext cx="8382000" cy="4841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smtClean="0"/>
              <a:t>Tympan</a:t>
            </a:r>
            <a:r>
              <a:rPr lang="en-US" b="1" dirty="0" smtClean="0"/>
              <a:t> can </a:t>
            </a:r>
            <a:r>
              <a:rPr lang="en-US" b="1" dirty="0"/>
              <a:t>be tested like a regular hearing </a:t>
            </a:r>
            <a:r>
              <a:rPr lang="en-US" b="1" dirty="0" smtClean="0"/>
              <a:t>aid</a:t>
            </a:r>
            <a:endParaRPr lang="en-US" dirty="0"/>
          </a:p>
        </p:txBody>
      </p:sp>
    </p:spTree>
    <p:extLst>
      <p:ext uri="{BB962C8B-B14F-4D97-AF65-F5344CB8AC3E}">
        <p14:creationId xmlns:p14="http://schemas.microsoft.com/office/powerpoint/2010/main" val="23864820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2">
            <a:clrChange>
              <a:clrFrom>
                <a:srgbClr val="FFFFFF"/>
              </a:clrFrom>
              <a:clrTo>
                <a:srgbClr val="FFFFFF">
                  <a:alpha val="0"/>
                </a:srgbClr>
              </a:clrTo>
            </a:clrChange>
          </a:blip>
          <a:srcRect l="5395" t="3508" r="4040" b="4330"/>
          <a:stretch/>
        </p:blipFill>
        <p:spPr>
          <a:xfrm>
            <a:off x="4398331" y="2014921"/>
            <a:ext cx="4720730" cy="4360941"/>
          </a:xfrm>
          <a:prstGeom prst="rect">
            <a:avLst/>
          </a:prstGeom>
        </p:spPr>
      </p:pic>
      <p:sp>
        <p:nvSpPr>
          <p:cNvPr id="3" name="Content Placeholder 2"/>
          <p:cNvSpPr>
            <a:spLocks noGrp="1"/>
          </p:cNvSpPr>
          <p:nvPr>
            <p:ph idx="1"/>
          </p:nvPr>
        </p:nvSpPr>
        <p:spPr>
          <a:xfrm>
            <a:off x="0" y="796832"/>
            <a:ext cx="5640781" cy="5462649"/>
          </a:xfrm>
        </p:spPr>
        <p:txBody>
          <a:bodyPr>
            <a:normAutofit fontScale="92500" lnSpcReduction="20000"/>
          </a:bodyPr>
          <a:lstStyle/>
          <a:p>
            <a:r>
              <a:rPr lang="en-US" sz="1600" dirty="0" smtClean="0">
                <a:latin typeface="+mn-lt"/>
              </a:rPr>
              <a:t>Processor</a:t>
            </a:r>
          </a:p>
          <a:p>
            <a:pPr lvl="1"/>
            <a:r>
              <a:rPr lang="en-US" sz="1600" b="0" dirty="0" smtClean="0">
                <a:latin typeface="+mn-lt"/>
              </a:rPr>
              <a:t>NXP MK66F (ARM Cortex M4F Core)</a:t>
            </a:r>
          </a:p>
          <a:p>
            <a:pPr lvl="1"/>
            <a:r>
              <a:rPr lang="en-US" sz="1600" b="0" dirty="0" smtClean="0">
                <a:latin typeface="+mn-lt"/>
              </a:rPr>
              <a:t>180 MHz with Floating-Point Unit and DSP Extensions</a:t>
            </a:r>
          </a:p>
          <a:p>
            <a:r>
              <a:rPr lang="en-US" sz="1600" dirty="0" smtClean="0">
                <a:latin typeface="+mn-lt"/>
              </a:rPr>
              <a:t>Analog-Digital</a:t>
            </a:r>
          </a:p>
          <a:p>
            <a:pPr lvl="1"/>
            <a:r>
              <a:rPr lang="en-US" sz="1600" b="0" dirty="0" smtClean="0">
                <a:latin typeface="+mn-lt"/>
              </a:rPr>
              <a:t>Texas Instruments TLV320AIC3106, stereo ADC and DAC</a:t>
            </a:r>
          </a:p>
          <a:p>
            <a:pPr lvl="1"/>
            <a:r>
              <a:rPr lang="en-US" sz="1600" b="0" dirty="0" smtClean="0">
                <a:latin typeface="+mn-lt"/>
              </a:rPr>
              <a:t>32/24/20/16-bit configurable (93 dB SNR)</a:t>
            </a:r>
          </a:p>
          <a:p>
            <a:pPr lvl="1"/>
            <a:r>
              <a:rPr lang="en-US" sz="1600" b="0" dirty="0" smtClean="0">
                <a:latin typeface="+mn-lt"/>
              </a:rPr>
              <a:t>Low-noise, software-controllable gain on inputs</a:t>
            </a:r>
          </a:p>
          <a:p>
            <a:pPr lvl="1"/>
            <a:r>
              <a:rPr lang="en-US" sz="1600" b="0" dirty="0" smtClean="0">
                <a:latin typeface="+mn-lt"/>
              </a:rPr>
              <a:t>Software-controllable microphone bias</a:t>
            </a:r>
          </a:p>
          <a:p>
            <a:pPr lvl="1"/>
            <a:r>
              <a:rPr lang="en-US" sz="1600" b="0" dirty="0" smtClean="0">
                <a:latin typeface="+mn-lt"/>
              </a:rPr>
              <a:t>Software-controllable headphone amplifier</a:t>
            </a:r>
          </a:p>
          <a:p>
            <a:r>
              <a:rPr lang="en-US" sz="1600" dirty="0" smtClean="0">
                <a:latin typeface="+mn-lt"/>
              </a:rPr>
              <a:t>Data Interfaces</a:t>
            </a:r>
          </a:p>
          <a:p>
            <a:pPr lvl="1"/>
            <a:r>
              <a:rPr lang="en-US" sz="1600" b="0" dirty="0" smtClean="0">
                <a:latin typeface="+mn-lt"/>
              </a:rPr>
              <a:t>USB Serial, USB Audio, USB HID</a:t>
            </a:r>
          </a:p>
          <a:p>
            <a:pPr lvl="1"/>
            <a:r>
              <a:rPr lang="en-US" sz="1600" b="0" dirty="0" smtClean="0">
                <a:latin typeface="+mn-lt"/>
              </a:rPr>
              <a:t>Bluetooth Classic</a:t>
            </a:r>
          </a:p>
          <a:p>
            <a:pPr lvl="1"/>
            <a:r>
              <a:rPr lang="en-US" sz="1600" b="0" dirty="0" smtClean="0">
                <a:latin typeface="+mn-lt"/>
              </a:rPr>
              <a:t>SD Card</a:t>
            </a:r>
          </a:p>
          <a:p>
            <a:pPr lvl="1"/>
            <a:r>
              <a:rPr lang="en-US" sz="1600" b="0" dirty="0" smtClean="0">
                <a:latin typeface="+mn-lt"/>
              </a:rPr>
              <a:t>Digital microphone port</a:t>
            </a:r>
          </a:p>
          <a:p>
            <a:r>
              <a:rPr lang="en-US" sz="1600" dirty="0" smtClean="0">
                <a:latin typeface="+mn-lt"/>
              </a:rPr>
              <a:t>Power</a:t>
            </a:r>
          </a:p>
          <a:p>
            <a:pPr lvl="1"/>
            <a:r>
              <a:rPr lang="en-US" sz="1600" b="0" dirty="0" smtClean="0">
                <a:latin typeface="+mn-lt"/>
              </a:rPr>
              <a:t>Draws about 100 mA @ 3.7V</a:t>
            </a:r>
          </a:p>
          <a:p>
            <a:pPr lvl="1"/>
            <a:r>
              <a:rPr lang="en-US" sz="1600" b="0" dirty="0" smtClean="0">
                <a:latin typeface="+mn-lt"/>
              </a:rPr>
              <a:t>Power from USB or Li-Po Battery</a:t>
            </a:r>
          </a:p>
          <a:p>
            <a:pPr lvl="1"/>
            <a:r>
              <a:rPr lang="en-US" sz="1600" b="0" dirty="0" smtClean="0">
                <a:latin typeface="+mn-lt"/>
              </a:rPr>
              <a:t>On-board recharging from USB (with indicators)</a:t>
            </a:r>
          </a:p>
          <a:p>
            <a:r>
              <a:rPr lang="en-US" sz="1600" dirty="0" smtClean="0">
                <a:latin typeface="+mn-lt"/>
              </a:rPr>
              <a:t>Programming</a:t>
            </a:r>
          </a:p>
          <a:p>
            <a:pPr lvl="1"/>
            <a:r>
              <a:rPr lang="en-US" sz="1600" b="0" dirty="0" smtClean="0">
                <a:latin typeface="+mn-lt"/>
              </a:rPr>
              <a:t>Reprogram via USB; Program in C/C++</a:t>
            </a:r>
          </a:p>
          <a:p>
            <a:pPr lvl="1"/>
            <a:r>
              <a:rPr lang="en-US" sz="1600" b="0" dirty="0" smtClean="0">
                <a:latin typeface="+mn-lt"/>
              </a:rPr>
              <a:t>Free, open-source toolchain</a:t>
            </a:r>
          </a:p>
          <a:p>
            <a:r>
              <a:rPr lang="en-US" sz="1600" dirty="0" smtClean="0">
                <a:latin typeface="+mn-lt"/>
              </a:rPr>
              <a:t>User Interaction</a:t>
            </a:r>
          </a:p>
          <a:p>
            <a:pPr lvl="1"/>
            <a:r>
              <a:rPr lang="en-US" sz="1600" b="0" dirty="0" smtClean="0">
                <a:latin typeface="+mn-lt"/>
              </a:rPr>
              <a:t>Potentiometer, LEDs, Bluetooth</a:t>
            </a:r>
          </a:p>
        </p:txBody>
      </p:sp>
      <p:sp>
        <p:nvSpPr>
          <p:cNvPr id="2" name="Title 1"/>
          <p:cNvSpPr>
            <a:spLocks noGrp="1"/>
          </p:cNvSpPr>
          <p:nvPr>
            <p:ph type="title"/>
          </p:nvPr>
        </p:nvSpPr>
        <p:spPr/>
        <p:txBody>
          <a:bodyPr>
            <a:noAutofit/>
          </a:bodyPr>
          <a:lstStyle/>
          <a:p>
            <a:r>
              <a:rPr lang="en-US" sz="4000" dirty="0" err="1" smtClean="0">
                <a:latin typeface="+mn-lt"/>
              </a:rPr>
              <a:t>Tympan</a:t>
            </a:r>
            <a:r>
              <a:rPr lang="en-US" sz="4000" dirty="0" smtClean="0">
                <a:latin typeface="+mn-lt"/>
              </a:rPr>
              <a:t> Hardware and Specs</a:t>
            </a:r>
            <a:endParaRPr lang="en-US" sz="4000" dirty="0">
              <a:latin typeface="+mn-lt"/>
            </a:endParaRPr>
          </a:p>
        </p:txBody>
      </p:sp>
    </p:spTree>
    <p:extLst>
      <p:ext uri="{BB962C8B-B14F-4D97-AF65-F5344CB8AC3E}">
        <p14:creationId xmlns:p14="http://schemas.microsoft.com/office/powerpoint/2010/main" val="2091681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6" y="5237"/>
            <a:ext cx="8717797" cy="724815"/>
          </a:xfrm>
        </p:spPr>
        <p:txBody>
          <a:bodyPr/>
          <a:lstStyle/>
          <a:p>
            <a:r>
              <a:rPr lang="en-US" u="sng" dirty="0" smtClean="0"/>
              <a:t>Summary</a:t>
            </a:r>
            <a:endParaRPr lang="en-US" u="sng" dirty="0"/>
          </a:p>
        </p:txBody>
      </p:sp>
      <p:sp>
        <p:nvSpPr>
          <p:cNvPr id="3" name="Content Placeholder 2"/>
          <p:cNvSpPr>
            <a:spLocks noGrp="1"/>
          </p:cNvSpPr>
          <p:nvPr>
            <p:ph idx="1"/>
          </p:nvPr>
        </p:nvSpPr>
        <p:spPr>
          <a:xfrm>
            <a:off x="49878" y="725112"/>
            <a:ext cx="9077498" cy="6124575"/>
          </a:xfrm>
        </p:spPr>
        <p:txBody>
          <a:bodyPr>
            <a:normAutofit fontScale="92500"/>
          </a:bodyPr>
          <a:lstStyle/>
          <a:p>
            <a:pPr marL="514350" indent="-514350">
              <a:spcAft>
                <a:spcPts val="600"/>
              </a:spcAft>
              <a:buFont typeface="+mj-lt"/>
              <a:buAutoNum type="arabicPeriod"/>
            </a:pPr>
            <a:r>
              <a:rPr lang="en-US" b="1" dirty="0" smtClean="0">
                <a:solidFill>
                  <a:srgbClr val="FF0000"/>
                </a:solidFill>
              </a:rPr>
              <a:t>Throughput delay: </a:t>
            </a:r>
            <a:r>
              <a:rPr lang="en-US" dirty="0" smtClean="0">
                <a:solidFill>
                  <a:srgbClr val="FF0000"/>
                </a:solidFill>
              </a:rPr>
              <a:t>acceptable with basic WDRC</a:t>
            </a:r>
          </a:p>
          <a:p>
            <a:pPr marL="514350" indent="-514350">
              <a:spcAft>
                <a:spcPts val="600"/>
              </a:spcAft>
              <a:buFont typeface="+mj-lt"/>
              <a:buAutoNum type="arabicPeriod"/>
            </a:pPr>
            <a:r>
              <a:rPr lang="en-US" b="1" dirty="0" smtClean="0">
                <a:solidFill>
                  <a:srgbClr val="FF0000"/>
                </a:solidFill>
              </a:rPr>
              <a:t>Internal noise:</a:t>
            </a:r>
            <a:r>
              <a:rPr lang="en-US" dirty="0" smtClean="0">
                <a:solidFill>
                  <a:srgbClr val="FF0000"/>
                </a:solidFill>
              </a:rPr>
              <a:t> expansion needed to make acceptable </a:t>
            </a:r>
            <a:endParaRPr lang="en-US" b="1" dirty="0">
              <a:solidFill>
                <a:srgbClr val="FF0000"/>
              </a:solidFill>
            </a:endParaRPr>
          </a:p>
          <a:p>
            <a:pPr marL="514350" indent="-514350">
              <a:spcAft>
                <a:spcPts val="600"/>
              </a:spcAft>
              <a:buFont typeface="+mj-lt"/>
              <a:buAutoNum type="arabicPeriod"/>
            </a:pPr>
            <a:r>
              <a:rPr lang="en-US" b="1" dirty="0" smtClean="0">
                <a:solidFill>
                  <a:srgbClr val="FF0000"/>
                </a:solidFill>
              </a:rPr>
              <a:t>Maximum output: </a:t>
            </a:r>
            <a:r>
              <a:rPr lang="en-US" dirty="0" smtClean="0">
                <a:solidFill>
                  <a:srgbClr val="FF0000"/>
                </a:solidFill>
              </a:rPr>
              <a:t>~110 dB SPL w/ minimal distortion</a:t>
            </a:r>
            <a:endParaRPr lang="en-US" dirty="0">
              <a:solidFill>
                <a:srgbClr val="FF0000"/>
              </a:solidFill>
            </a:endParaRPr>
          </a:p>
          <a:p>
            <a:pPr marL="514350" indent="-514350">
              <a:spcAft>
                <a:spcPts val="600"/>
              </a:spcAft>
              <a:buFont typeface="+mj-lt"/>
              <a:buAutoNum type="arabicPeriod"/>
            </a:pPr>
            <a:r>
              <a:rPr lang="en-US" b="1" dirty="0">
                <a:solidFill>
                  <a:srgbClr val="002060"/>
                </a:solidFill>
              </a:rPr>
              <a:t>Total harmonic </a:t>
            </a:r>
            <a:r>
              <a:rPr lang="en-US" b="1" dirty="0" smtClean="0">
                <a:solidFill>
                  <a:srgbClr val="002060"/>
                </a:solidFill>
              </a:rPr>
              <a:t>distortion:</a:t>
            </a:r>
            <a:r>
              <a:rPr lang="en-US" dirty="0" smtClean="0">
                <a:solidFill>
                  <a:srgbClr val="002060"/>
                </a:solidFill>
              </a:rPr>
              <a:t> 90 dB SPL input; 50 dB gain</a:t>
            </a:r>
            <a:endParaRPr lang="en-US" b="1" dirty="0">
              <a:solidFill>
                <a:srgbClr val="002060"/>
              </a:solidFill>
            </a:endParaRPr>
          </a:p>
          <a:p>
            <a:pPr marL="514350" indent="-514350">
              <a:spcAft>
                <a:spcPts val="600"/>
              </a:spcAft>
              <a:buFont typeface="+mj-lt"/>
              <a:buAutoNum type="arabicPeriod"/>
            </a:pPr>
            <a:r>
              <a:rPr lang="en-US" b="1" dirty="0">
                <a:solidFill>
                  <a:srgbClr val="002060"/>
                </a:solidFill>
              </a:rPr>
              <a:t>Frequency </a:t>
            </a:r>
            <a:r>
              <a:rPr lang="en-US" b="1" dirty="0" smtClean="0">
                <a:solidFill>
                  <a:srgbClr val="002060"/>
                </a:solidFill>
              </a:rPr>
              <a:t>response:</a:t>
            </a:r>
            <a:r>
              <a:rPr lang="en-US" dirty="0">
                <a:solidFill>
                  <a:srgbClr val="002060"/>
                </a:solidFill>
              </a:rPr>
              <a:t> </a:t>
            </a:r>
            <a:r>
              <a:rPr lang="en-US" dirty="0" smtClean="0">
                <a:solidFill>
                  <a:srgbClr val="002060"/>
                </a:solidFill>
              </a:rPr>
              <a:t>smooth with gain/input changes</a:t>
            </a:r>
            <a:endParaRPr lang="en-US" b="1" dirty="0">
              <a:solidFill>
                <a:srgbClr val="002060"/>
              </a:solidFill>
            </a:endParaRPr>
          </a:p>
          <a:p>
            <a:pPr marL="514350" indent="-514350">
              <a:spcAft>
                <a:spcPts val="600"/>
              </a:spcAft>
              <a:buFont typeface="+mj-lt"/>
              <a:buAutoNum type="arabicPeriod"/>
            </a:pPr>
            <a:r>
              <a:rPr lang="en-US" b="1" dirty="0" smtClean="0">
                <a:solidFill>
                  <a:schemeClr val="accent2"/>
                </a:solidFill>
              </a:rPr>
              <a:t>Compression parameters: </a:t>
            </a:r>
            <a:r>
              <a:rPr lang="en-US" dirty="0" smtClean="0">
                <a:solidFill>
                  <a:schemeClr val="accent2"/>
                </a:solidFill>
              </a:rPr>
              <a:t>WDRC parameters as advertised; </a:t>
            </a:r>
            <a:r>
              <a:rPr lang="en-US" u="sng" dirty="0" smtClean="0">
                <a:solidFill>
                  <a:schemeClr val="accent2"/>
                </a:solidFill>
              </a:rPr>
              <a:t>OLC able to control max output</a:t>
            </a:r>
            <a:endParaRPr lang="en-US" b="1" u="sng" dirty="0" smtClean="0">
              <a:solidFill>
                <a:schemeClr val="accent2"/>
              </a:solidFill>
            </a:endParaRPr>
          </a:p>
          <a:p>
            <a:pPr marL="514350" indent="-514350">
              <a:spcAft>
                <a:spcPts val="600"/>
              </a:spcAft>
              <a:buFont typeface="+mj-lt"/>
              <a:buAutoNum type="arabicPeriod"/>
            </a:pPr>
            <a:r>
              <a:rPr lang="en-US" b="1" dirty="0" smtClean="0">
                <a:solidFill>
                  <a:srgbClr val="00B050"/>
                </a:solidFill>
              </a:rPr>
              <a:t>Directionality:</a:t>
            </a:r>
            <a:r>
              <a:rPr lang="en-US" dirty="0" smtClean="0">
                <a:solidFill>
                  <a:srgbClr val="00B050"/>
                </a:solidFill>
              </a:rPr>
              <a:t> basic using mini boom mic</a:t>
            </a:r>
            <a:endParaRPr lang="en-US" b="1" dirty="0" smtClean="0">
              <a:solidFill>
                <a:srgbClr val="00B050"/>
              </a:solidFill>
            </a:endParaRPr>
          </a:p>
          <a:p>
            <a:pPr marL="514350" indent="-514350">
              <a:spcAft>
                <a:spcPts val="600"/>
              </a:spcAft>
              <a:buFont typeface="+mj-lt"/>
              <a:buAutoNum type="arabicPeriod"/>
            </a:pPr>
            <a:r>
              <a:rPr lang="en-US" b="1" dirty="0" smtClean="0"/>
              <a:t>Audiometric fitting range: </a:t>
            </a:r>
            <a:r>
              <a:rPr lang="en-US" dirty="0" smtClean="0"/>
              <a:t>≤ 70-75 dB HL</a:t>
            </a:r>
          </a:p>
          <a:p>
            <a:pPr marL="514350" indent="-514350">
              <a:spcAft>
                <a:spcPts val="600"/>
              </a:spcAft>
              <a:buFont typeface="+mj-lt"/>
              <a:buAutoNum type="arabicPeriod"/>
            </a:pPr>
            <a:r>
              <a:rPr lang="en-US" b="1" dirty="0" smtClean="0"/>
              <a:t>Probe microphone feasibility: </a:t>
            </a:r>
            <a:r>
              <a:rPr lang="en-US" dirty="0" smtClean="0"/>
              <a:t>YES</a:t>
            </a:r>
            <a:endParaRPr lang="en-US" b="1" dirty="0"/>
          </a:p>
        </p:txBody>
      </p:sp>
      <p:sp>
        <p:nvSpPr>
          <p:cNvPr id="4" name="Slide Number Placeholder 3"/>
          <p:cNvSpPr>
            <a:spLocks noGrp="1"/>
          </p:cNvSpPr>
          <p:nvPr>
            <p:ph type="sldNum" sz="quarter" idx="12"/>
          </p:nvPr>
        </p:nvSpPr>
        <p:spPr/>
        <p:txBody>
          <a:bodyPr/>
          <a:lstStyle/>
          <a:p>
            <a:fld id="{A88B8BE6-F97E-444A-BBB4-5D15C3932625}" type="slidenum">
              <a:rPr lang="en-US" smtClean="0"/>
              <a:t>20</a:t>
            </a:fld>
            <a:endParaRPr lang="en-US"/>
          </a:p>
        </p:txBody>
      </p:sp>
      <p:sp>
        <p:nvSpPr>
          <p:cNvPr id="5" name="TextBox 4"/>
          <p:cNvSpPr txBox="1"/>
          <p:nvPr/>
        </p:nvSpPr>
        <p:spPr>
          <a:xfrm rot="20019600">
            <a:off x="7095889" y="4462486"/>
            <a:ext cx="2076998" cy="830997"/>
          </a:xfrm>
          <a:prstGeom prst="rect">
            <a:avLst/>
          </a:prstGeom>
          <a:noFill/>
        </p:spPr>
        <p:txBody>
          <a:bodyPr wrap="square" rtlCol="0">
            <a:spAutoFit/>
          </a:bodyPr>
          <a:lstStyle/>
          <a:p>
            <a:pPr algn="ctr"/>
            <a:r>
              <a:rPr lang="en-US" sz="2400" b="1" i="1" dirty="0" smtClean="0">
                <a:solidFill>
                  <a:schemeClr val="accent6">
                    <a:lumMod val="50000"/>
                  </a:schemeClr>
                </a:solidFill>
                <a:sym typeface="Wingdings" panose="05000000000000000000" pitchFamily="2" charset="2"/>
              </a:rPr>
              <a:t>Need feedback management!</a:t>
            </a:r>
          </a:p>
        </p:txBody>
      </p:sp>
    </p:spTree>
    <p:extLst>
      <p:ext uri="{BB962C8B-B14F-4D97-AF65-F5344CB8AC3E}">
        <p14:creationId xmlns:p14="http://schemas.microsoft.com/office/powerpoint/2010/main" val="228479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50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81" y="2656107"/>
            <a:ext cx="2990523" cy="2828042"/>
          </a:xfrm>
        </p:spPr>
        <p:txBody>
          <a:bodyPr>
            <a:normAutofit fontScale="90000"/>
          </a:bodyPr>
          <a:lstStyle/>
          <a:p>
            <a:r>
              <a:rPr lang="en-US" dirty="0"/>
              <a:t>Kim &amp; </a:t>
            </a:r>
            <a:r>
              <a:rPr lang="en-US" dirty="0" err="1"/>
              <a:t>Bleeck</a:t>
            </a:r>
            <a:r>
              <a:rPr lang="en-US" dirty="0"/>
              <a:t> (2018). Speech Comm., 98, 73-84.</a:t>
            </a:r>
          </a:p>
        </p:txBody>
      </p:sp>
      <p:sp>
        <p:nvSpPr>
          <p:cNvPr id="4" name="Slide Number Placeholder 3"/>
          <p:cNvSpPr>
            <a:spLocks noGrp="1"/>
          </p:cNvSpPr>
          <p:nvPr>
            <p:ph type="sldNum" sz="quarter" idx="12"/>
          </p:nvPr>
        </p:nvSpPr>
        <p:spPr/>
        <p:txBody>
          <a:bodyPr/>
          <a:lstStyle/>
          <a:p>
            <a:fld id="{A88B8BE6-F97E-444A-BBB4-5D15C3932625}" type="slidenum">
              <a:rPr lang="en-US" smtClean="0"/>
              <a:t>21</a:t>
            </a:fld>
            <a:endParaRPr lang="en-US"/>
          </a:p>
        </p:txBody>
      </p:sp>
      <p:pic>
        <p:nvPicPr>
          <p:cNvPr id="5" name="Picture 4"/>
          <p:cNvPicPr>
            <a:picLocks noChangeAspect="1"/>
          </p:cNvPicPr>
          <p:nvPr/>
        </p:nvPicPr>
        <p:blipFill rotWithShape="1">
          <a:blip r:embed="rId2"/>
          <a:srcRect t="3545"/>
          <a:stretch/>
        </p:blipFill>
        <p:spPr>
          <a:xfrm>
            <a:off x="2" y="2"/>
            <a:ext cx="6038182" cy="1846675"/>
          </a:xfrm>
          <a:prstGeom prst="rect">
            <a:avLst/>
          </a:prstGeom>
        </p:spPr>
      </p:pic>
      <p:pic>
        <p:nvPicPr>
          <p:cNvPr id="6" name="Picture 5"/>
          <p:cNvPicPr>
            <a:picLocks noChangeAspect="1"/>
          </p:cNvPicPr>
          <p:nvPr/>
        </p:nvPicPr>
        <p:blipFill>
          <a:blip r:embed="rId3"/>
          <a:stretch>
            <a:fillRect/>
          </a:stretch>
        </p:blipFill>
        <p:spPr>
          <a:xfrm>
            <a:off x="3520421" y="1398146"/>
            <a:ext cx="5612728" cy="5452363"/>
          </a:xfrm>
          <a:prstGeom prst="rect">
            <a:avLst/>
          </a:prstGeom>
        </p:spPr>
      </p:pic>
    </p:spTree>
    <p:extLst>
      <p:ext uri="{BB962C8B-B14F-4D97-AF65-F5344CB8AC3E}">
        <p14:creationId xmlns:p14="http://schemas.microsoft.com/office/powerpoint/2010/main" val="3467660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7" descr="memorialMall"/>
          <p:cNvPicPr>
            <a:picLocks noGrp="1" noChangeAspect="1" noChangeArrowheads="1"/>
          </p:cNvPicPr>
          <p:nvPr>
            <p:ph/>
          </p:nvPr>
        </p:nvPicPr>
        <p:blipFill>
          <a:blip r:embed="rId3" cstate="print"/>
          <a:srcRect/>
          <a:stretch>
            <a:fillRect/>
          </a:stretch>
        </p:blipFill>
        <p:spPr>
          <a:xfrm>
            <a:off x="0" y="0"/>
            <a:ext cx="9150350" cy="6862763"/>
          </a:xfrm>
          <a:noFill/>
        </p:spPr>
      </p:pic>
      <p:sp>
        <p:nvSpPr>
          <p:cNvPr id="98307" name="Text Box 8"/>
          <p:cNvSpPr txBox="1">
            <a:spLocks noChangeArrowheads="1"/>
          </p:cNvSpPr>
          <p:nvPr/>
        </p:nvSpPr>
        <p:spPr bwMode="auto">
          <a:xfrm>
            <a:off x="1403350" y="2481263"/>
            <a:ext cx="6584950" cy="1846262"/>
          </a:xfrm>
          <a:prstGeom prst="rect">
            <a:avLst/>
          </a:prstGeom>
          <a:noFill/>
          <a:ln w="9525" algn="ctr">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
                <a:srgbClr val="FFFFFF"/>
              </a:buClr>
              <a:buSzPct val="100000"/>
              <a:buFont typeface="Wingdings" pitchFamily="2" charset="2"/>
              <a:buNone/>
              <a:tabLst/>
              <a:defRPr/>
            </a:pPr>
            <a:r>
              <a:rPr kumimoji="0" lang="en-US" sz="7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pitchFamily="34" charset="0"/>
                <a:ea typeface="+mn-ea"/>
                <a:cs typeface="Arial" charset="0"/>
              </a:rPr>
              <a:t>Thank You!</a:t>
            </a:r>
          </a:p>
          <a:p>
            <a:pPr marL="0" marR="0" lvl="0" indent="0" algn="ctr" defTabSz="914400" rtl="0" eaLnBrk="1" fontAlgn="base" latinLnBrk="0" hangingPunct="1">
              <a:lnSpc>
                <a:spcPct val="100000"/>
              </a:lnSpc>
              <a:spcBef>
                <a:spcPct val="50000"/>
              </a:spcBef>
              <a:spcAft>
                <a:spcPct val="0"/>
              </a:spcAft>
              <a:buClr>
                <a:srgbClr val="FFFFFF"/>
              </a:buClr>
              <a:buSzPct val="100000"/>
              <a:buFont typeface="Wingdings" pitchFamily="2" charset="2"/>
              <a:buNone/>
              <a:tabLst/>
              <a:defRPr/>
            </a:pPr>
            <a:r>
              <a:rPr kumimoji="0" lang="en-US" sz="28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Arial" charset="0"/>
              </a:rPr>
              <a:t>TinyURL.com/</a:t>
            </a:r>
            <a:r>
              <a:rPr kumimoji="0" lang="en-US" sz="2800" b="1" i="0" u="none" strike="noStrike" kern="120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Arial" charset="0"/>
              </a:rPr>
              <a:t>PurdueEAR</a:t>
            </a:r>
            <a:endPar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pitchFamily="34" charset="0"/>
              <a:ea typeface="+mn-ea"/>
              <a:cs typeface="Arial" charset="0"/>
            </a:endParaRPr>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400550" y="4327525"/>
            <a:ext cx="590550" cy="590550"/>
          </a:xfrm>
          <a:prstGeom prst="rect">
            <a:avLst/>
          </a:prstGeom>
        </p:spPr>
      </p:pic>
    </p:spTree>
    <p:extLst>
      <p:ext uri="{BB962C8B-B14F-4D97-AF65-F5344CB8AC3E}">
        <p14:creationId xmlns:p14="http://schemas.microsoft.com/office/powerpoint/2010/main" val="125866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6" y="14762"/>
            <a:ext cx="8717797" cy="896264"/>
          </a:xfrm>
        </p:spPr>
        <p:txBody>
          <a:bodyPr/>
          <a:lstStyle/>
          <a:p>
            <a:r>
              <a:rPr lang="en-US" u="sng" dirty="0" smtClean="0"/>
              <a:t>Metrics Evaluated</a:t>
            </a:r>
            <a:endParaRPr lang="en-US" u="sng" dirty="0"/>
          </a:p>
        </p:txBody>
      </p:sp>
      <p:sp>
        <p:nvSpPr>
          <p:cNvPr id="3" name="Content Placeholder 2"/>
          <p:cNvSpPr>
            <a:spLocks noGrp="1"/>
          </p:cNvSpPr>
          <p:nvPr>
            <p:ph idx="1"/>
          </p:nvPr>
        </p:nvSpPr>
        <p:spPr>
          <a:xfrm>
            <a:off x="1971466" y="840923"/>
            <a:ext cx="5208816" cy="5943599"/>
          </a:xfrm>
        </p:spPr>
        <p:txBody>
          <a:bodyPr>
            <a:normAutofit fontScale="92500" lnSpcReduction="10000"/>
          </a:bodyPr>
          <a:lstStyle/>
          <a:p>
            <a:pPr marL="514350" indent="-514350">
              <a:spcAft>
                <a:spcPts val="600"/>
              </a:spcAft>
              <a:buFont typeface="+mj-lt"/>
              <a:buAutoNum type="arabicPeriod"/>
            </a:pPr>
            <a:r>
              <a:rPr lang="en-US" dirty="0" smtClean="0">
                <a:solidFill>
                  <a:srgbClr val="FF0000"/>
                </a:solidFill>
              </a:rPr>
              <a:t>Throughput delay</a:t>
            </a:r>
          </a:p>
          <a:p>
            <a:pPr marL="514350" indent="-514350">
              <a:spcAft>
                <a:spcPts val="600"/>
              </a:spcAft>
              <a:buFont typeface="+mj-lt"/>
              <a:buAutoNum type="arabicPeriod"/>
            </a:pPr>
            <a:r>
              <a:rPr lang="en-US" dirty="0" smtClean="0">
                <a:solidFill>
                  <a:srgbClr val="FF0000"/>
                </a:solidFill>
              </a:rPr>
              <a:t>Internal noise</a:t>
            </a:r>
            <a:endParaRPr lang="en-US" dirty="0">
              <a:solidFill>
                <a:srgbClr val="FF0000"/>
              </a:solidFill>
            </a:endParaRPr>
          </a:p>
          <a:p>
            <a:pPr marL="514350" indent="-514350">
              <a:spcAft>
                <a:spcPts val="600"/>
              </a:spcAft>
              <a:buFont typeface="+mj-lt"/>
              <a:buAutoNum type="arabicPeriod"/>
            </a:pPr>
            <a:r>
              <a:rPr lang="en-US" dirty="0" smtClean="0">
                <a:solidFill>
                  <a:srgbClr val="FF0000"/>
                </a:solidFill>
              </a:rPr>
              <a:t>Maximum output</a:t>
            </a:r>
            <a:endParaRPr lang="en-US" dirty="0">
              <a:solidFill>
                <a:srgbClr val="FF0000"/>
              </a:solidFill>
            </a:endParaRPr>
          </a:p>
          <a:p>
            <a:pPr marL="514350" indent="-514350">
              <a:spcAft>
                <a:spcPts val="600"/>
              </a:spcAft>
              <a:buFont typeface="+mj-lt"/>
              <a:buAutoNum type="arabicPeriod"/>
            </a:pPr>
            <a:r>
              <a:rPr lang="en-US" dirty="0">
                <a:solidFill>
                  <a:srgbClr val="002060"/>
                </a:solidFill>
              </a:rPr>
              <a:t>Total harmonic distortion</a:t>
            </a:r>
          </a:p>
          <a:p>
            <a:pPr marL="514350" indent="-514350">
              <a:spcAft>
                <a:spcPts val="600"/>
              </a:spcAft>
              <a:buFont typeface="+mj-lt"/>
              <a:buAutoNum type="arabicPeriod"/>
            </a:pPr>
            <a:r>
              <a:rPr lang="en-US" dirty="0">
                <a:solidFill>
                  <a:srgbClr val="002060"/>
                </a:solidFill>
              </a:rPr>
              <a:t>Frequency response</a:t>
            </a:r>
          </a:p>
          <a:p>
            <a:pPr marL="514350" indent="-514350">
              <a:spcAft>
                <a:spcPts val="600"/>
              </a:spcAft>
              <a:buFont typeface="+mj-lt"/>
              <a:buAutoNum type="arabicPeriod"/>
            </a:pPr>
            <a:r>
              <a:rPr lang="en-US" dirty="0" smtClean="0">
                <a:solidFill>
                  <a:schemeClr val="accent2"/>
                </a:solidFill>
              </a:rPr>
              <a:t>Compression parameters</a:t>
            </a:r>
          </a:p>
          <a:p>
            <a:pPr lvl="1">
              <a:spcAft>
                <a:spcPts val="600"/>
              </a:spcAft>
            </a:pPr>
            <a:r>
              <a:rPr lang="en-US" dirty="0" smtClean="0">
                <a:solidFill>
                  <a:schemeClr val="accent2"/>
                </a:solidFill>
              </a:rPr>
              <a:t>Input/output function: CT, CR</a:t>
            </a:r>
          </a:p>
          <a:p>
            <a:pPr lvl="1">
              <a:spcAft>
                <a:spcPts val="600"/>
              </a:spcAft>
            </a:pPr>
            <a:r>
              <a:rPr lang="en-US" dirty="0" smtClean="0">
                <a:solidFill>
                  <a:schemeClr val="accent2"/>
                </a:solidFill>
              </a:rPr>
              <a:t>Attack/release times</a:t>
            </a:r>
          </a:p>
          <a:p>
            <a:pPr marL="514350" indent="-514350">
              <a:spcAft>
                <a:spcPts val="600"/>
              </a:spcAft>
              <a:buFont typeface="+mj-lt"/>
              <a:buAutoNum type="arabicPeriod"/>
            </a:pPr>
            <a:r>
              <a:rPr lang="en-US" dirty="0" smtClean="0">
                <a:solidFill>
                  <a:srgbClr val="00B050"/>
                </a:solidFill>
              </a:rPr>
              <a:t>Directionality</a:t>
            </a:r>
          </a:p>
          <a:p>
            <a:pPr marL="514350" indent="-514350">
              <a:spcAft>
                <a:spcPts val="600"/>
              </a:spcAft>
              <a:buFont typeface="+mj-lt"/>
              <a:buAutoNum type="arabicPeriod"/>
            </a:pPr>
            <a:r>
              <a:rPr lang="en-US" dirty="0" smtClean="0"/>
              <a:t>Audiometric fitting range</a:t>
            </a:r>
          </a:p>
          <a:p>
            <a:pPr marL="514350" indent="-514350">
              <a:spcAft>
                <a:spcPts val="600"/>
              </a:spcAft>
              <a:buFont typeface="+mj-lt"/>
              <a:buAutoNum type="arabicPeriod"/>
            </a:pPr>
            <a:r>
              <a:rPr lang="en-US" dirty="0" smtClean="0"/>
              <a:t>Probe microphone feasibility</a:t>
            </a:r>
            <a:endParaRPr lang="en-US" dirty="0"/>
          </a:p>
        </p:txBody>
      </p:sp>
      <p:sp>
        <p:nvSpPr>
          <p:cNvPr id="4" name="Slide Number Placeholder 3"/>
          <p:cNvSpPr>
            <a:spLocks noGrp="1"/>
          </p:cNvSpPr>
          <p:nvPr>
            <p:ph type="sldNum" sz="quarter" idx="12"/>
          </p:nvPr>
        </p:nvSpPr>
        <p:spPr/>
        <p:txBody>
          <a:bodyPr/>
          <a:lstStyle/>
          <a:p>
            <a:fld id="{A88B8BE6-F97E-444A-BBB4-5D15C3932625}" type="slidenum">
              <a:rPr lang="en-US" smtClean="0"/>
              <a:t>3</a:t>
            </a:fld>
            <a:endParaRPr lang="en-US"/>
          </a:p>
        </p:txBody>
      </p:sp>
    </p:spTree>
    <p:extLst>
      <p:ext uri="{BB962C8B-B14F-4D97-AF65-F5344CB8AC3E}">
        <p14:creationId xmlns:p14="http://schemas.microsoft.com/office/powerpoint/2010/main" val="16094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50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500"/>
                                  </p:stCondLst>
                                  <p:childTnLst>
                                    <p:set>
                                      <p:cBhvr>
                                        <p:cTn id="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5952"/>
          </a:xfrm>
        </p:spPr>
        <p:txBody>
          <a:bodyPr>
            <a:normAutofit fontScale="90000"/>
          </a:bodyPr>
          <a:lstStyle/>
          <a:p>
            <a:r>
              <a:rPr lang="en-US" dirty="0" smtClean="0"/>
              <a:t>ANSI S3.22, Annex C</a:t>
            </a:r>
            <a:br>
              <a:rPr lang="en-US" dirty="0" smtClean="0"/>
            </a:br>
            <a:r>
              <a:rPr lang="en-US" sz="2700" b="1" dirty="0" smtClean="0"/>
              <a:t>“</a:t>
            </a:r>
            <a:r>
              <a:rPr lang="en-US" sz="2700" b="1" i="1" dirty="0" smtClean="0"/>
              <a:t>Guidelines </a:t>
            </a:r>
            <a:r>
              <a:rPr lang="en-US" sz="2700" b="1" i="1" dirty="0"/>
              <a:t>for additional optional tests to characterize hearing </a:t>
            </a:r>
            <a:r>
              <a:rPr lang="en-US" sz="2700" b="1" i="1" dirty="0" smtClean="0"/>
              <a:t>aids</a:t>
            </a:r>
            <a:r>
              <a:rPr lang="en-US" sz="2700" b="1" dirty="0" smtClean="0"/>
              <a:t>”</a:t>
            </a:r>
            <a:endParaRPr lang="en-US" sz="2700" b="1" dirty="0"/>
          </a:p>
        </p:txBody>
      </p:sp>
      <p:sp>
        <p:nvSpPr>
          <p:cNvPr id="4" name="Slide Number Placeholder 3"/>
          <p:cNvSpPr>
            <a:spLocks noGrp="1"/>
          </p:cNvSpPr>
          <p:nvPr>
            <p:ph type="sldNum" sz="quarter" idx="12"/>
          </p:nvPr>
        </p:nvSpPr>
        <p:spPr/>
        <p:txBody>
          <a:bodyPr/>
          <a:lstStyle/>
          <a:p>
            <a:fld id="{A88B8BE6-F97E-444A-BBB4-5D15C3932625}" type="slidenum">
              <a:rPr lang="en-US" smtClean="0"/>
              <a:t>4</a:t>
            </a:fld>
            <a:endParaRPr lang="en-US"/>
          </a:p>
        </p:txBody>
      </p:sp>
      <p:sp>
        <p:nvSpPr>
          <p:cNvPr id="5" name="Rectangle 1"/>
          <p:cNvSpPr>
            <a:spLocks noGrp="1" noChangeArrowheads="1"/>
          </p:cNvSpPr>
          <p:nvPr>
            <p:ph idx="1"/>
          </p:nvPr>
        </p:nvSpPr>
        <p:spPr bwMode="auto">
          <a:xfrm>
            <a:off x="236448" y="1062402"/>
            <a:ext cx="8678851"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28650" algn="l"/>
                <a:tab pos="5772150" algn="r"/>
              </a:tabLst>
              <a:defRPr>
                <a:solidFill>
                  <a:schemeClr val="tx1"/>
                </a:solidFill>
                <a:latin typeface="Arial" panose="020B0604020202020204" pitchFamily="34" charset="0"/>
              </a:defRPr>
            </a:lvl1pPr>
            <a:lvl2pPr eaLnBrk="0" fontAlgn="base" hangingPunct="0">
              <a:spcBef>
                <a:spcPct val="0"/>
              </a:spcBef>
              <a:spcAft>
                <a:spcPct val="0"/>
              </a:spcAft>
              <a:tabLst>
                <a:tab pos="628650" algn="l"/>
                <a:tab pos="5772150" algn="r"/>
              </a:tabLst>
              <a:defRPr>
                <a:solidFill>
                  <a:schemeClr val="tx1"/>
                </a:solidFill>
                <a:latin typeface="Arial" panose="020B0604020202020204" pitchFamily="34" charset="0"/>
              </a:defRPr>
            </a:lvl2pPr>
            <a:lvl3pPr eaLnBrk="0" fontAlgn="base" hangingPunct="0">
              <a:spcBef>
                <a:spcPct val="0"/>
              </a:spcBef>
              <a:spcAft>
                <a:spcPct val="0"/>
              </a:spcAft>
              <a:tabLst>
                <a:tab pos="628650" algn="l"/>
                <a:tab pos="5772150" algn="r"/>
              </a:tabLst>
              <a:defRPr>
                <a:solidFill>
                  <a:schemeClr val="tx1"/>
                </a:solidFill>
                <a:latin typeface="Arial" panose="020B0604020202020204" pitchFamily="34" charset="0"/>
              </a:defRPr>
            </a:lvl3pPr>
            <a:lvl4pPr eaLnBrk="0" fontAlgn="base" hangingPunct="0">
              <a:spcBef>
                <a:spcPct val="0"/>
              </a:spcBef>
              <a:spcAft>
                <a:spcPct val="0"/>
              </a:spcAft>
              <a:tabLst>
                <a:tab pos="628650" algn="l"/>
                <a:tab pos="5772150" algn="r"/>
              </a:tabLst>
              <a:defRPr>
                <a:solidFill>
                  <a:schemeClr val="tx1"/>
                </a:solidFill>
                <a:latin typeface="Arial" panose="020B0604020202020204" pitchFamily="34" charset="0"/>
              </a:defRPr>
            </a:lvl4pPr>
            <a:lvl5pPr eaLnBrk="0" fontAlgn="base" hangingPunct="0">
              <a:spcBef>
                <a:spcPct val="0"/>
              </a:spcBef>
              <a:spcAft>
                <a:spcPct val="0"/>
              </a:spcAft>
              <a:tabLst>
                <a:tab pos="628650" algn="l"/>
                <a:tab pos="5772150" algn="r"/>
              </a:tabLst>
              <a:defRPr>
                <a:solidFill>
                  <a:schemeClr val="tx1"/>
                </a:solidFill>
                <a:latin typeface="Arial" panose="020B0604020202020204" pitchFamily="34" charset="0"/>
              </a:defRPr>
            </a:lvl5pPr>
            <a:lvl6pPr eaLnBrk="0" fontAlgn="base" hangingPunct="0">
              <a:spcBef>
                <a:spcPct val="0"/>
              </a:spcBef>
              <a:spcAft>
                <a:spcPct val="0"/>
              </a:spcAft>
              <a:tabLst>
                <a:tab pos="628650" algn="l"/>
                <a:tab pos="5772150" algn="r"/>
              </a:tabLst>
              <a:defRPr>
                <a:solidFill>
                  <a:schemeClr val="tx1"/>
                </a:solidFill>
                <a:latin typeface="Arial" panose="020B0604020202020204" pitchFamily="34" charset="0"/>
              </a:defRPr>
            </a:lvl6pPr>
            <a:lvl7pPr eaLnBrk="0" fontAlgn="base" hangingPunct="0">
              <a:spcBef>
                <a:spcPct val="0"/>
              </a:spcBef>
              <a:spcAft>
                <a:spcPct val="0"/>
              </a:spcAft>
              <a:tabLst>
                <a:tab pos="628650" algn="l"/>
                <a:tab pos="5772150" algn="r"/>
              </a:tabLst>
              <a:defRPr>
                <a:solidFill>
                  <a:schemeClr val="tx1"/>
                </a:solidFill>
                <a:latin typeface="Arial" panose="020B0604020202020204" pitchFamily="34" charset="0"/>
              </a:defRPr>
            </a:lvl7pPr>
            <a:lvl8pPr eaLnBrk="0" fontAlgn="base" hangingPunct="0">
              <a:spcBef>
                <a:spcPct val="0"/>
              </a:spcBef>
              <a:spcAft>
                <a:spcPct val="0"/>
              </a:spcAft>
              <a:tabLst>
                <a:tab pos="628650" algn="l"/>
                <a:tab pos="5772150" algn="r"/>
              </a:tabLst>
              <a:defRPr>
                <a:solidFill>
                  <a:schemeClr val="tx1"/>
                </a:solidFill>
                <a:latin typeface="Arial" panose="020B0604020202020204" pitchFamily="34" charset="0"/>
              </a:defRPr>
            </a:lvl8pPr>
            <a:lvl9pPr eaLnBrk="0" fontAlgn="base" hangingPunct="0">
              <a:spcBef>
                <a:spcPct val="0"/>
              </a:spcBef>
              <a:spcAft>
                <a:spcPct val="0"/>
              </a:spcAft>
              <a:tabLst>
                <a:tab pos="628650" algn="l"/>
                <a:tab pos="5772150" algn="r"/>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C.1</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Characteristics of the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gain control</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C.2</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Characterization of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battery current</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as a function of quiescent current and maximum current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C.3</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Effect of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tone-control</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setting on </a:t>
            </a:r>
            <a:r>
              <a:rPr kumimoji="0" lang="en-US" altLang="ja-JP" sz="1600" i="0" u="none" strike="noStrike" cap="none" normalizeH="0" baseline="0" dirty="0" smtClean="0">
                <a:ln>
                  <a:noFill/>
                </a:ln>
                <a:effectLst/>
                <a:latin typeface="+mn-lt"/>
                <a:ea typeface="MS Mincho" panose="02020609040205080304" pitchFamily="49" charset="-128"/>
                <a:cs typeface="Arial" panose="020B0604020202020204" pitchFamily="34" charset="0"/>
              </a:rPr>
              <a:t>frequency response</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C.4</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Effect of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output limiting</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control setting on OSPL90 and full-on frequency response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C.5</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Effect of gain control setting on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frequency response</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C.6</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Effect of power supply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voltage variation</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on acoustic gain and OSPL90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C.7</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Effect of power supply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impedance variation</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on acoustic gain and OSPL90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C.8</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Hearing aid output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noise spectrum</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C.9</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AGC</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hearing aids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C.10</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Total harmonic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distortion</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in acoustic mode as a function of input SPL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C.11</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Total harmonic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distortion</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in acoustic mode as a function of frequency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C.12</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Maximum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induction coil</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sensitivity measurement	</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C.13</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Total harmonic distortion for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induction coil</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mode as a function of input magnetic field strength</a:t>
            </a:r>
            <a:endParaRPr kumimoji="0" lang="en-US" altLang="ja-JP" sz="1600" b="0" i="0" u="none" strike="noStrike" cap="none" normalizeH="0" baseline="0" dirty="0" smtClean="0">
              <a:ln>
                <a:noFill/>
              </a:ln>
              <a:effectLst/>
              <a:latin typeface="+mn-lt"/>
            </a:endParaRPr>
          </a:p>
          <a:p>
            <a:pPr marL="0" marR="0" lvl="0" indent="0" algn="just" defTabSz="914400" rtl="0" eaLnBrk="0" fontAlgn="base" latinLnBrk="0" hangingPunct="0">
              <a:lnSpc>
                <a:spcPct val="100000"/>
              </a:lnSpc>
              <a:spcBef>
                <a:spcPct val="0"/>
              </a:spcBef>
              <a:spcAft>
                <a:spcPts val="1200"/>
              </a:spcAft>
              <a:buClrTx/>
              <a:buSzTx/>
              <a:buFontTx/>
              <a:buNone/>
              <a:tabLst>
                <a:tab pos="628650" algn="l"/>
                <a:tab pos="5772150" algn="r"/>
              </a:tabLst>
            </a:pP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C.14</a:t>
            </a:r>
            <a:r>
              <a:rPr kumimoji="0" lang="en-US" altLang="ja-JP" sz="1600" b="0" i="0" u="none" strike="noStrike" cap="none" normalizeH="0" baseline="0" dirty="0" smtClean="0">
                <a:ln>
                  <a:noFill/>
                </a:ln>
                <a:effectLst/>
                <a:latin typeface="+mn-lt"/>
                <a:ea typeface="Times New Roman" panose="02020603050405020304" pitchFamily="18" charset="0"/>
                <a:cs typeface="Times New Roman" panose="02020603050405020304" pitchFamily="18" charset="0"/>
              </a:rPr>
              <a:t>	</a:t>
            </a:r>
            <a:r>
              <a:rPr kumimoji="0" lang="en-US" altLang="ja-JP" sz="1600" b="1" i="0" u="none" strike="noStrike" cap="none" normalizeH="0" baseline="0" dirty="0" smtClean="0">
                <a:ln>
                  <a:noFill/>
                </a:ln>
                <a:effectLst/>
                <a:latin typeface="+mn-lt"/>
                <a:ea typeface="MS Mincho" panose="02020609040205080304" pitchFamily="49" charset="-128"/>
                <a:cs typeface="Arial" panose="020B0604020202020204" pitchFamily="34" charset="0"/>
              </a:rPr>
              <a:t>Difference frequency distortion</a:t>
            </a:r>
            <a:r>
              <a:rPr kumimoji="0" lang="en-US" altLang="ja-JP" sz="1600" b="0" i="0" u="none" strike="noStrike" cap="none" normalizeH="0" baseline="0" dirty="0" smtClean="0">
                <a:ln>
                  <a:noFill/>
                </a:ln>
                <a:effectLst/>
                <a:latin typeface="+mn-lt"/>
                <a:ea typeface="MS Mincho" panose="02020609040205080304" pitchFamily="49" charset="-128"/>
                <a:cs typeface="Arial" panose="020B0604020202020204" pitchFamily="34" charset="0"/>
              </a:rPr>
              <a:t>	</a:t>
            </a:r>
            <a:endParaRPr kumimoji="0" lang="en-US" altLang="ja-JP" sz="1600" b="0" i="0" u="none" strike="noStrike" cap="none" normalizeH="0" baseline="0" dirty="0" smtClean="0">
              <a:ln>
                <a:noFill/>
              </a:ln>
              <a:effectLst/>
              <a:latin typeface="+mn-lt"/>
            </a:endParaRPr>
          </a:p>
        </p:txBody>
      </p:sp>
    </p:spTree>
    <p:extLst>
      <p:ext uri="{BB962C8B-B14F-4D97-AF65-F5344CB8AC3E}">
        <p14:creationId xmlns:p14="http://schemas.microsoft.com/office/powerpoint/2010/main" val="24024586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6" y="47418"/>
            <a:ext cx="8717797" cy="898325"/>
          </a:xfrm>
        </p:spPr>
        <p:txBody>
          <a:bodyPr/>
          <a:lstStyle/>
          <a:p>
            <a:r>
              <a:rPr lang="en-US" dirty="0" smtClean="0"/>
              <a:t>Hardware and Software</a:t>
            </a:r>
            <a:endParaRPr lang="en-US" dirty="0"/>
          </a:p>
        </p:txBody>
      </p:sp>
      <p:sp>
        <p:nvSpPr>
          <p:cNvPr id="3" name="Content Placeholder 2"/>
          <p:cNvSpPr>
            <a:spLocks noGrp="1"/>
          </p:cNvSpPr>
          <p:nvPr>
            <p:ph idx="1"/>
          </p:nvPr>
        </p:nvSpPr>
        <p:spPr/>
        <p:txBody>
          <a:bodyPr/>
          <a:lstStyle/>
          <a:p>
            <a:r>
              <a:rPr lang="en-US" dirty="0" smtClean="0"/>
              <a:t>Arduino Software v1.8.3</a:t>
            </a:r>
          </a:p>
          <a:p>
            <a:endParaRPr lang="en-US" dirty="0" smtClean="0"/>
          </a:p>
          <a:p>
            <a:r>
              <a:rPr lang="en-US" dirty="0" smtClean="0"/>
              <a:t>Teensy 3.6 audio processing board</a:t>
            </a:r>
          </a:p>
          <a:p>
            <a:endParaRPr lang="en-US" dirty="0" smtClean="0"/>
          </a:p>
          <a:p>
            <a:r>
              <a:rPr lang="en-US" dirty="0" smtClean="0"/>
              <a:t>Sony </a:t>
            </a:r>
            <a:r>
              <a:rPr lang="en-US" dirty="0"/>
              <a:t>ECM-CS10 Lapel Electret </a:t>
            </a:r>
            <a:r>
              <a:rPr lang="en-US" dirty="0" smtClean="0"/>
              <a:t>Microphone</a:t>
            </a:r>
          </a:p>
          <a:p>
            <a:endParaRPr lang="en-US" dirty="0" smtClean="0"/>
          </a:p>
          <a:p>
            <a:r>
              <a:rPr lang="en-US" dirty="0" err="1" smtClean="0"/>
              <a:t>Klipsch</a:t>
            </a:r>
            <a:r>
              <a:rPr lang="en-US" dirty="0" smtClean="0"/>
              <a:t> </a:t>
            </a:r>
            <a:r>
              <a:rPr lang="en-US" dirty="0"/>
              <a:t>S4 earphones</a:t>
            </a:r>
          </a:p>
        </p:txBody>
      </p:sp>
      <p:sp>
        <p:nvSpPr>
          <p:cNvPr id="4" name="Slide Number Placeholder 3"/>
          <p:cNvSpPr>
            <a:spLocks noGrp="1"/>
          </p:cNvSpPr>
          <p:nvPr>
            <p:ph type="sldNum" sz="quarter" idx="12"/>
          </p:nvPr>
        </p:nvSpPr>
        <p:spPr/>
        <p:txBody>
          <a:bodyPr/>
          <a:lstStyle/>
          <a:p>
            <a:fld id="{A88B8BE6-F97E-444A-BBB4-5D15C3932625}" type="slidenum">
              <a:rPr lang="en-US" smtClean="0"/>
              <a:t>5</a:t>
            </a:fld>
            <a:endParaRPr lang="en-US"/>
          </a:p>
        </p:txBody>
      </p:sp>
      <p:pic>
        <p:nvPicPr>
          <p:cNvPr id="1026" name="Picture 2" descr="Image result for Sony ECM-CS10 Lapel Electret Microphon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4492" y="353981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lipsch Image S4 -II Black In-Ear Headphones"/>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13010" t="12371" r="10067" b="15101"/>
          <a:stretch/>
        </p:blipFill>
        <p:spPr bwMode="auto">
          <a:xfrm>
            <a:off x="4069582" y="4426861"/>
            <a:ext cx="2110154" cy="1989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eensy 3.6 audio processing 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157" y="2434768"/>
            <a:ext cx="26670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5874" y="945743"/>
            <a:ext cx="1828800" cy="173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86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6" y="3875"/>
            <a:ext cx="8717797" cy="893108"/>
          </a:xfrm>
        </p:spPr>
        <p:txBody>
          <a:bodyPr/>
          <a:lstStyle/>
          <a:p>
            <a:r>
              <a:rPr lang="en-US" dirty="0" smtClean="0"/>
              <a:t>“Out of the Box” Setup</a:t>
            </a:r>
            <a:endParaRPr lang="en-US" dirty="0"/>
          </a:p>
        </p:txBody>
      </p:sp>
      <p:sp>
        <p:nvSpPr>
          <p:cNvPr id="3" name="Content Placeholder 2"/>
          <p:cNvSpPr>
            <a:spLocks noGrp="1"/>
          </p:cNvSpPr>
          <p:nvPr>
            <p:ph idx="1"/>
          </p:nvPr>
        </p:nvSpPr>
        <p:spPr>
          <a:xfrm>
            <a:off x="147816" y="819206"/>
            <a:ext cx="8856115" cy="5098943"/>
          </a:xfrm>
        </p:spPr>
        <p:txBody>
          <a:bodyPr/>
          <a:lstStyle/>
          <a:p>
            <a:r>
              <a:rPr lang="en-US" dirty="0" smtClean="0"/>
              <a:t>8-channel WDRC (Alexander papers), 20-30 dB gain</a:t>
            </a:r>
          </a:p>
        </p:txBody>
      </p:sp>
      <p:sp>
        <p:nvSpPr>
          <p:cNvPr id="4" name="Slide Number Placeholder 3"/>
          <p:cNvSpPr>
            <a:spLocks noGrp="1"/>
          </p:cNvSpPr>
          <p:nvPr>
            <p:ph type="sldNum" sz="quarter" idx="12"/>
          </p:nvPr>
        </p:nvSpPr>
        <p:spPr/>
        <p:txBody>
          <a:bodyPr/>
          <a:lstStyle/>
          <a:p>
            <a:fld id="{A88B8BE6-F97E-444A-BBB4-5D15C3932625}" type="slidenum">
              <a:rPr lang="en-US" smtClean="0"/>
              <a:t>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00" y="3200400"/>
            <a:ext cx="6715309" cy="36576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612341116"/>
              </p:ext>
            </p:extLst>
          </p:nvPr>
        </p:nvGraphicFramePr>
        <p:xfrm>
          <a:off x="720535" y="1299856"/>
          <a:ext cx="7710675" cy="1828800"/>
        </p:xfrm>
        <a:graphic>
          <a:graphicData uri="http://schemas.openxmlformats.org/drawingml/2006/table">
            <a:tbl>
              <a:tblPr firstRow="1" bandRow="1">
                <a:tableStyleId>{073A0DAA-6AF3-43AB-8588-CEC1D06C72B9}</a:tableStyleId>
              </a:tblPr>
              <a:tblGrid>
                <a:gridCol w="2161535">
                  <a:extLst>
                    <a:ext uri="{9D8B030D-6E8A-4147-A177-3AD203B41FA5}">
                      <a16:colId xmlns:a16="http://schemas.microsoft.com/office/drawing/2014/main" val="501827949"/>
                    </a:ext>
                  </a:extLst>
                </a:gridCol>
                <a:gridCol w="2052138">
                  <a:extLst>
                    <a:ext uri="{9D8B030D-6E8A-4147-A177-3AD203B41FA5}">
                      <a16:colId xmlns:a16="http://schemas.microsoft.com/office/drawing/2014/main" val="3508493420"/>
                    </a:ext>
                  </a:extLst>
                </a:gridCol>
                <a:gridCol w="1086691">
                  <a:extLst>
                    <a:ext uri="{9D8B030D-6E8A-4147-A177-3AD203B41FA5}">
                      <a16:colId xmlns:a16="http://schemas.microsoft.com/office/drawing/2014/main" val="1578482394"/>
                    </a:ext>
                  </a:extLst>
                </a:gridCol>
                <a:gridCol w="1179863">
                  <a:extLst>
                    <a:ext uri="{9D8B030D-6E8A-4147-A177-3AD203B41FA5}">
                      <a16:colId xmlns:a16="http://schemas.microsoft.com/office/drawing/2014/main" val="1888969604"/>
                    </a:ext>
                  </a:extLst>
                </a:gridCol>
                <a:gridCol w="1230448">
                  <a:extLst>
                    <a:ext uri="{9D8B030D-6E8A-4147-A177-3AD203B41FA5}">
                      <a16:colId xmlns:a16="http://schemas.microsoft.com/office/drawing/2014/main" val="126714617"/>
                    </a:ext>
                  </a:extLst>
                </a:gridCol>
              </a:tblGrid>
              <a:tr h="405623">
                <a:tc>
                  <a:txBody>
                    <a:bodyPr/>
                    <a:lstStyle/>
                    <a:p>
                      <a:pPr algn="ctr"/>
                      <a:r>
                        <a:rPr lang="en-US" sz="2400" dirty="0" smtClean="0"/>
                        <a:t>Stage</a:t>
                      </a:r>
                      <a:endParaRPr lang="en-US" sz="2400" dirty="0"/>
                    </a:p>
                  </a:txBody>
                  <a:tcPr/>
                </a:tc>
                <a:tc>
                  <a:txBody>
                    <a:bodyPr/>
                    <a:lstStyle/>
                    <a:p>
                      <a:pPr algn="ctr"/>
                      <a:r>
                        <a:rPr lang="en-US" sz="2400" dirty="0" smtClean="0"/>
                        <a:t>Kneepoints</a:t>
                      </a:r>
                      <a:endParaRPr lang="en-US" sz="2400" dirty="0"/>
                    </a:p>
                  </a:txBody>
                  <a:tcPr/>
                </a:tc>
                <a:tc>
                  <a:txBody>
                    <a:bodyPr/>
                    <a:lstStyle/>
                    <a:p>
                      <a:pPr algn="ctr"/>
                      <a:r>
                        <a:rPr lang="en-US" sz="2400" dirty="0" smtClean="0"/>
                        <a:t>Ratios</a:t>
                      </a:r>
                      <a:endParaRPr lang="en-US" sz="2400" dirty="0"/>
                    </a:p>
                  </a:txBody>
                  <a:tcPr/>
                </a:tc>
                <a:tc>
                  <a:txBody>
                    <a:bodyPr/>
                    <a:lstStyle/>
                    <a:p>
                      <a:pPr algn="ctr"/>
                      <a:r>
                        <a:rPr lang="en-US" sz="2400" dirty="0" smtClean="0"/>
                        <a:t>Attack</a:t>
                      </a:r>
                      <a:endParaRPr lang="en-US" sz="2400" dirty="0"/>
                    </a:p>
                  </a:txBody>
                  <a:tcPr/>
                </a:tc>
                <a:tc>
                  <a:txBody>
                    <a:bodyPr/>
                    <a:lstStyle/>
                    <a:p>
                      <a:pPr algn="ctr"/>
                      <a:r>
                        <a:rPr lang="en-US" sz="2400" dirty="0" smtClean="0"/>
                        <a:t>Release</a:t>
                      </a:r>
                      <a:endParaRPr lang="en-US" sz="2400" dirty="0"/>
                    </a:p>
                  </a:txBody>
                  <a:tcPr/>
                </a:tc>
                <a:extLst>
                  <a:ext uri="{0D108BD9-81ED-4DB2-BD59-A6C34878D82A}">
                    <a16:rowId xmlns:a16="http://schemas.microsoft.com/office/drawing/2014/main" val="858894559"/>
                  </a:ext>
                </a:extLst>
              </a:tr>
              <a:tr h="370840">
                <a:tc>
                  <a:txBody>
                    <a:bodyPr/>
                    <a:lstStyle/>
                    <a:p>
                      <a:pPr algn="ctr"/>
                      <a:r>
                        <a:rPr lang="en-US" sz="2400" b="1" dirty="0" smtClean="0"/>
                        <a:t>Expansion</a:t>
                      </a:r>
                      <a:endParaRPr lang="en-US" sz="2400" b="1" dirty="0"/>
                    </a:p>
                  </a:txBody>
                  <a:tcPr/>
                </a:tc>
                <a:tc>
                  <a:txBody>
                    <a:bodyPr/>
                    <a:lstStyle/>
                    <a:p>
                      <a:pPr algn="ctr"/>
                      <a:r>
                        <a:rPr lang="en-US" sz="2400" dirty="0" smtClean="0"/>
                        <a:t>32-45</a:t>
                      </a:r>
                      <a:r>
                        <a:rPr lang="en-US" sz="2400" baseline="0" dirty="0" smtClean="0"/>
                        <a:t> dB SPL</a:t>
                      </a:r>
                      <a:endParaRPr lang="en-US" sz="2400" dirty="0"/>
                    </a:p>
                  </a:txBody>
                  <a:tcPr/>
                </a:tc>
                <a:tc>
                  <a:txBody>
                    <a:bodyPr/>
                    <a:lstStyle/>
                    <a:p>
                      <a:pPr algn="ctr"/>
                      <a:r>
                        <a:rPr lang="en-US" sz="2400" dirty="0" smtClean="0"/>
                        <a:t>1</a:t>
                      </a:r>
                      <a:r>
                        <a:rPr lang="en-US" sz="1000" dirty="0" smtClean="0"/>
                        <a:t> </a:t>
                      </a:r>
                      <a:r>
                        <a:rPr lang="en-US" sz="2400" dirty="0" smtClean="0"/>
                        <a:t>:</a:t>
                      </a:r>
                      <a:r>
                        <a:rPr lang="en-US" sz="1000" dirty="0" smtClean="0"/>
                        <a:t> </a:t>
                      </a:r>
                      <a:r>
                        <a:rPr lang="en-US" sz="2400" dirty="0" smtClean="0"/>
                        <a:t>1.75</a:t>
                      </a:r>
                      <a:endParaRPr lang="en-US" sz="2400" dirty="0"/>
                    </a:p>
                  </a:txBody>
                  <a:tcPr/>
                </a:tc>
                <a:tc>
                  <a:txBody>
                    <a:bodyPr/>
                    <a:lstStyle/>
                    <a:p>
                      <a:pPr algn="ctr"/>
                      <a:r>
                        <a:rPr lang="en-US" sz="2400" dirty="0" smtClean="0">
                          <a:solidFill>
                            <a:srgbClr val="FF0000"/>
                          </a:solidFill>
                        </a:rPr>
                        <a:t>40 ms</a:t>
                      </a:r>
                      <a:endParaRPr lang="en-US" sz="2400" dirty="0">
                        <a:solidFill>
                          <a:srgbClr val="FF0000"/>
                        </a:solidFill>
                      </a:endParaRPr>
                    </a:p>
                  </a:txBody>
                  <a:tcPr/>
                </a:tc>
                <a:tc>
                  <a:txBody>
                    <a:bodyPr/>
                    <a:lstStyle/>
                    <a:p>
                      <a:pPr algn="ctr"/>
                      <a:r>
                        <a:rPr lang="en-US" sz="2400" dirty="0" smtClean="0">
                          <a:solidFill>
                            <a:srgbClr val="FF0000"/>
                          </a:solidFill>
                        </a:rPr>
                        <a:t>5</a:t>
                      </a:r>
                      <a:r>
                        <a:rPr lang="en-US" sz="2400" baseline="0" dirty="0" smtClean="0">
                          <a:solidFill>
                            <a:srgbClr val="FF0000"/>
                          </a:solidFill>
                        </a:rPr>
                        <a:t> </a:t>
                      </a:r>
                      <a:r>
                        <a:rPr lang="en-US" sz="2400" baseline="0" dirty="0" err="1" smtClean="0">
                          <a:solidFill>
                            <a:srgbClr val="FF0000"/>
                          </a:solidFill>
                        </a:rPr>
                        <a:t>ms</a:t>
                      </a:r>
                      <a:endParaRPr lang="en-US" sz="2400" dirty="0">
                        <a:solidFill>
                          <a:srgbClr val="FF0000"/>
                        </a:solidFill>
                      </a:endParaRPr>
                    </a:p>
                  </a:txBody>
                  <a:tcPr/>
                </a:tc>
                <a:extLst>
                  <a:ext uri="{0D108BD9-81ED-4DB2-BD59-A6C34878D82A}">
                    <a16:rowId xmlns:a16="http://schemas.microsoft.com/office/drawing/2014/main" val="4209820221"/>
                  </a:ext>
                </a:extLst>
              </a:tr>
              <a:tr h="370840">
                <a:tc>
                  <a:txBody>
                    <a:bodyPr/>
                    <a:lstStyle/>
                    <a:p>
                      <a:pPr algn="ctr"/>
                      <a:r>
                        <a:rPr lang="en-US" sz="2400" b="1" dirty="0" smtClean="0"/>
                        <a:t>Compression</a:t>
                      </a:r>
                      <a:endParaRPr lang="en-US" sz="2400" b="1" dirty="0"/>
                    </a:p>
                  </a:txBody>
                  <a:tcPr/>
                </a:tc>
                <a:tc>
                  <a:txBody>
                    <a:bodyPr/>
                    <a:lstStyle/>
                    <a:p>
                      <a:pPr algn="ctr"/>
                      <a:r>
                        <a:rPr lang="en-US" sz="2400" dirty="0" smtClean="0"/>
                        <a:t>50 dB SPL</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1.5</a:t>
                      </a:r>
                      <a:r>
                        <a:rPr lang="en-US" sz="1000" dirty="0" smtClean="0"/>
                        <a:t> </a:t>
                      </a:r>
                      <a:r>
                        <a:rPr lang="en-US" sz="2400" dirty="0" smtClean="0"/>
                        <a:t>:</a:t>
                      </a:r>
                      <a:r>
                        <a:rPr lang="en-US" sz="1000" dirty="0" smtClean="0"/>
                        <a:t> </a:t>
                      </a:r>
                      <a:r>
                        <a:rPr lang="en-US" sz="2400" dirty="0" smtClean="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rPr>
                        <a:t>5 </a:t>
                      </a:r>
                      <a:r>
                        <a:rPr lang="en-US" sz="2400" dirty="0" err="1" smtClean="0">
                          <a:solidFill>
                            <a:srgbClr val="FF0000"/>
                          </a:solidFill>
                        </a:rPr>
                        <a:t>ms</a:t>
                      </a:r>
                      <a:endParaRPr lang="en-US" sz="24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rPr>
                        <a:t>40 ms</a:t>
                      </a:r>
                    </a:p>
                  </a:txBody>
                  <a:tcPr/>
                </a:tc>
                <a:extLst>
                  <a:ext uri="{0D108BD9-81ED-4DB2-BD59-A6C34878D82A}">
                    <a16:rowId xmlns:a16="http://schemas.microsoft.com/office/drawing/2014/main" val="3360178607"/>
                  </a:ext>
                </a:extLst>
              </a:tr>
              <a:tr h="370840">
                <a:tc>
                  <a:txBody>
                    <a:bodyPr/>
                    <a:lstStyle/>
                    <a:p>
                      <a:pPr algn="ctr"/>
                      <a:r>
                        <a:rPr lang="en-US" sz="2400" b="1" dirty="0" smtClean="0"/>
                        <a:t>Output-limiting</a:t>
                      </a:r>
                      <a:endParaRPr lang="en-US" sz="2400" b="1" dirty="0"/>
                    </a:p>
                  </a:txBody>
                  <a:tcPr/>
                </a:tc>
                <a:tc>
                  <a:txBody>
                    <a:bodyPr/>
                    <a:lstStyle/>
                    <a:p>
                      <a:pPr algn="ctr"/>
                      <a:r>
                        <a:rPr lang="en-US" sz="2400" dirty="0" smtClean="0"/>
                        <a:t>90/105 dB SPL</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10</a:t>
                      </a:r>
                      <a:r>
                        <a:rPr lang="en-US" sz="1000" dirty="0" smtClean="0"/>
                        <a:t> </a:t>
                      </a:r>
                      <a:r>
                        <a:rPr lang="en-US" sz="2400" dirty="0" smtClean="0"/>
                        <a:t>:</a:t>
                      </a:r>
                      <a:r>
                        <a:rPr lang="en-US" sz="1000" dirty="0" smtClean="0"/>
                        <a:t> </a:t>
                      </a:r>
                      <a:r>
                        <a:rPr lang="en-US" sz="2400" dirty="0" smtClean="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rPr>
                        <a:t>5 </a:t>
                      </a:r>
                      <a:r>
                        <a:rPr lang="en-US" sz="2400" dirty="0" err="1" smtClean="0">
                          <a:solidFill>
                            <a:srgbClr val="FF0000"/>
                          </a:solidFill>
                        </a:rPr>
                        <a:t>ms</a:t>
                      </a:r>
                      <a:endParaRPr lang="en-US" sz="24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rPr>
                        <a:t>40 ms</a:t>
                      </a:r>
                    </a:p>
                  </a:txBody>
                  <a:tcPr/>
                </a:tc>
                <a:extLst>
                  <a:ext uri="{0D108BD9-81ED-4DB2-BD59-A6C34878D82A}">
                    <a16:rowId xmlns:a16="http://schemas.microsoft.com/office/drawing/2014/main" val="738071922"/>
                  </a:ext>
                </a:extLst>
              </a:tr>
            </a:tbl>
          </a:graphicData>
        </a:graphic>
      </p:graphicFrame>
    </p:spTree>
    <p:extLst>
      <p:ext uri="{BB962C8B-B14F-4D97-AF65-F5344CB8AC3E}">
        <p14:creationId xmlns:p14="http://schemas.microsoft.com/office/powerpoint/2010/main" val="2426046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Throughput Delay</a:t>
            </a:r>
            <a:endParaRPr lang="en-US" dirty="0"/>
          </a:p>
        </p:txBody>
      </p:sp>
      <p:sp>
        <p:nvSpPr>
          <p:cNvPr id="3" name="Content Placeholder 2"/>
          <p:cNvSpPr>
            <a:spLocks noGrp="1"/>
          </p:cNvSpPr>
          <p:nvPr>
            <p:ph idx="1"/>
          </p:nvPr>
        </p:nvSpPr>
        <p:spPr>
          <a:xfrm>
            <a:off x="216975" y="1193370"/>
            <a:ext cx="8717797" cy="5098943"/>
          </a:xfrm>
        </p:spPr>
        <p:txBody>
          <a:bodyPr/>
          <a:lstStyle/>
          <a:p>
            <a:r>
              <a:rPr lang="en-US" b="1" dirty="0" smtClean="0"/>
              <a:t>5.7 sec</a:t>
            </a:r>
            <a:r>
              <a:rPr lang="en-US" dirty="0" smtClean="0"/>
              <a:t> as measured using a Frye </a:t>
            </a:r>
            <a:r>
              <a:rPr lang="en-US" dirty="0"/>
              <a:t>Fonix 7000 hearing aid analyzer</a:t>
            </a:r>
          </a:p>
        </p:txBody>
      </p:sp>
      <p:sp>
        <p:nvSpPr>
          <p:cNvPr id="4" name="Slide Number Placeholder 3"/>
          <p:cNvSpPr>
            <a:spLocks noGrp="1"/>
          </p:cNvSpPr>
          <p:nvPr>
            <p:ph type="sldNum" sz="quarter" idx="12"/>
          </p:nvPr>
        </p:nvSpPr>
        <p:spPr/>
        <p:txBody>
          <a:bodyPr/>
          <a:lstStyle/>
          <a:p>
            <a:fld id="{A88B8BE6-F97E-444A-BBB4-5D15C3932625}" type="slidenum">
              <a:rPr lang="en-US" smtClean="0"/>
              <a:t>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68025"/>
            <a:ext cx="5029200" cy="358119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822" y="2432438"/>
            <a:ext cx="3933998" cy="3431078"/>
          </a:xfrm>
          <a:prstGeom prst="rect">
            <a:avLst/>
          </a:prstGeom>
        </p:spPr>
      </p:pic>
      <p:sp>
        <p:nvSpPr>
          <p:cNvPr id="7" name="TextBox 6"/>
          <p:cNvSpPr txBox="1"/>
          <p:nvPr/>
        </p:nvSpPr>
        <p:spPr>
          <a:xfrm>
            <a:off x="5568043" y="1997670"/>
            <a:ext cx="2653393" cy="461665"/>
          </a:xfrm>
          <a:prstGeom prst="rect">
            <a:avLst/>
          </a:prstGeom>
          <a:noFill/>
        </p:spPr>
        <p:txBody>
          <a:bodyPr wrap="square" rtlCol="0">
            <a:spAutoFit/>
          </a:bodyPr>
          <a:lstStyle/>
          <a:p>
            <a:pPr algn="ctr"/>
            <a:r>
              <a:rPr lang="en-US" sz="2400" b="1" dirty="0" smtClean="0"/>
              <a:t>Alexander (2016)</a:t>
            </a:r>
            <a:endParaRPr lang="en-US" sz="2400" b="1" dirty="0"/>
          </a:p>
        </p:txBody>
      </p:sp>
      <p:cxnSp>
        <p:nvCxnSpPr>
          <p:cNvPr id="9" name="Straight Connector 8"/>
          <p:cNvCxnSpPr/>
          <p:nvPr/>
        </p:nvCxnSpPr>
        <p:spPr>
          <a:xfrm flipV="1">
            <a:off x="5331279" y="3355521"/>
            <a:ext cx="3118757" cy="1632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35904" y="6490036"/>
            <a:ext cx="8311243" cy="369332"/>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http://www.canadianaudiologist.ca/issue/volume-3-issue-4/hearing-aid-delay-feature/</a:t>
            </a:r>
            <a:endParaRPr lang="en-US" dirty="0"/>
          </a:p>
        </p:txBody>
      </p:sp>
    </p:spTree>
    <p:extLst>
      <p:ext uri="{BB962C8B-B14F-4D97-AF65-F5344CB8AC3E}">
        <p14:creationId xmlns:p14="http://schemas.microsoft.com/office/powerpoint/2010/main" val="295970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75" y="0"/>
            <a:ext cx="8717797" cy="898071"/>
          </a:xfrm>
        </p:spPr>
        <p:txBody>
          <a:bodyPr/>
          <a:lstStyle/>
          <a:p>
            <a:r>
              <a:rPr lang="en-US" dirty="0"/>
              <a:t>Hearing Aid Test Box </a:t>
            </a:r>
            <a:r>
              <a:rPr lang="en-US" dirty="0" smtClean="0"/>
              <a:t>Set Up</a:t>
            </a:r>
            <a:endParaRPr lang="en-US" dirty="0"/>
          </a:p>
        </p:txBody>
      </p:sp>
      <p:sp>
        <p:nvSpPr>
          <p:cNvPr id="3" name="Content Placeholder 2"/>
          <p:cNvSpPr>
            <a:spLocks noGrp="1"/>
          </p:cNvSpPr>
          <p:nvPr>
            <p:ph idx="1"/>
          </p:nvPr>
        </p:nvSpPr>
        <p:spPr>
          <a:xfrm>
            <a:off x="216975" y="793464"/>
            <a:ext cx="8717797" cy="5098943"/>
          </a:xfrm>
        </p:spPr>
        <p:txBody>
          <a:bodyPr/>
          <a:lstStyle/>
          <a:p>
            <a:r>
              <a:rPr lang="en-US" dirty="0" err="1" smtClean="0"/>
              <a:t>Audioscan</a:t>
            </a:r>
            <a:r>
              <a:rPr lang="en-US" dirty="0" smtClean="0"/>
              <a:t> Verifit 1</a:t>
            </a:r>
            <a:endParaRPr lang="en-US" dirty="0"/>
          </a:p>
        </p:txBody>
      </p:sp>
      <p:sp>
        <p:nvSpPr>
          <p:cNvPr id="4" name="Slide Number Placeholder 3"/>
          <p:cNvSpPr>
            <a:spLocks noGrp="1"/>
          </p:cNvSpPr>
          <p:nvPr>
            <p:ph type="sldNum" sz="quarter" idx="12"/>
          </p:nvPr>
        </p:nvSpPr>
        <p:spPr/>
        <p:txBody>
          <a:bodyPr/>
          <a:lstStyle/>
          <a:p>
            <a:fld id="{A88B8BE6-F97E-444A-BBB4-5D15C3932625}" type="slidenum">
              <a:rPr lang="en-US" smtClean="0"/>
              <a:t>8</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6882" y="1294147"/>
            <a:ext cx="4118541" cy="3087970"/>
          </a:xfrm>
          <a:prstGeom prst="rect">
            <a:avLst/>
          </a:prstGeom>
          <a:ln>
            <a:noFill/>
          </a:ln>
          <a:effectLst>
            <a:softEdge rad="112500"/>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975" y="1294147"/>
            <a:ext cx="4118541" cy="3087970"/>
          </a:xfrm>
          <a:prstGeom prst="rect">
            <a:avLst/>
          </a:prstGeom>
          <a:ln>
            <a:noFill/>
          </a:ln>
          <a:effectLst>
            <a:softEdge rad="112500"/>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987214" y="3228273"/>
            <a:ext cx="3087970" cy="4118541"/>
          </a:xfrm>
          <a:prstGeom prst="rect">
            <a:avLst/>
          </a:prstGeom>
          <a:ln>
            <a:noFill/>
          </a:ln>
          <a:effectLst>
            <a:softEdge rad="112500"/>
          </a:effectLst>
        </p:spPr>
      </p:pic>
      <p:sp>
        <p:nvSpPr>
          <p:cNvPr id="8" name="TextBox 7"/>
          <p:cNvSpPr txBox="1"/>
          <p:nvPr/>
        </p:nvSpPr>
        <p:spPr>
          <a:xfrm>
            <a:off x="3244548" y="6397055"/>
            <a:ext cx="2573301" cy="461665"/>
          </a:xfrm>
          <a:prstGeom prst="rect">
            <a:avLst/>
          </a:prstGeom>
          <a:noFill/>
        </p:spPr>
        <p:txBody>
          <a:bodyPr wrap="square" rtlCol="0">
            <a:spAutoFit/>
          </a:bodyPr>
          <a:lstStyle/>
          <a:p>
            <a:r>
              <a:rPr lang="en-US" sz="2400" b="1" dirty="0" smtClean="0">
                <a:solidFill>
                  <a:srgbClr val="FF0000"/>
                </a:solidFill>
                <a:effectLst>
                  <a:outerShdw blurRad="38100" dist="38100" dir="2700000" algn="tl">
                    <a:srgbClr val="000000">
                      <a:alpha val="43137"/>
                    </a:srgbClr>
                  </a:outerShdw>
                </a:effectLst>
              </a:rPr>
              <a:t>2 cc (HA-1 coupler)</a:t>
            </a:r>
            <a:endParaRPr lang="en-US" sz="2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2822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Noise</a:t>
            </a:r>
            <a:endParaRPr lang="en-US" dirty="0"/>
          </a:p>
        </p:txBody>
      </p:sp>
      <p:sp>
        <p:nvSpPr>
          <p:cNvPr id="3" name="Content Placeholder 2"/>
          <p:cNvSpPr>
            <a:spLocks noGrp="1"/>
          </p:cNvSpPr>
          <p:nvPr>
            <p:ph idx="1"/>
          </p:nvPr>
        </p:nvSpPr>
        <p:spPr>
          <a:xfrm>
            <a:off x="216975" y="1099696"/>
            <a:ext cx="8717797" cy="4683893"/>
          </a:xfrm>
        </p:spPr>
        <p:txBody>
          <a:bodyPr/>
          <a:lstStyle/>
          <a:p>
            <a:r>
              <a:rPr lang="en-US" dirty="0" smtClean="0"/>
              <a:t>Equivalent Input Noise (EIN)</a:t>
            </a:r>
          </a:p>
          <a:p>
            <a:pPr lvl="1"/>
            <a:r>
              <a:rPr lang="en-US" dirty="0" smtClean="0"/>
              <a:t>Expansion activated</a:t>
            </a:r>
          </a:p>
          <a:p>
            <a:endParaRPr lang="en-US" dirty="0"/>
          </a:p>
        </p:txBody>
      </p:sp>
      <p:sp>
        <p:nvSpPr>
          <p:cNvPr id="4" name="Slide Number Placeholder 3"/>
          <p:cNvSpPr>
            <a:spLocks noGrp="1"/>
          </p:cNvSpPr>
          <p:nvPr>
            <p:ph type="sldNum" sz="quarter" idx="12"/>
          </p:nvPr>
        </p:nvSpPr>
        <p:spPr/>
        <p:txBody>
          <a:bodyPr/>
          <a:lstStyle/>
          <a:p>
            <a:fld id="{A88B8BE6-F97E-444A-BBB4-5D15C3932625}" type="slidenum">
              <a:rPr lang="en-US" smtClean="0"/>
              <a:t>9</a:t>
            </a:fld>
            <a:endParaRPr lang="en-US"/>
          </a:p>
        </p:txBody>
      </p:sp>
      <p:pic>
        <p:nvPicPr>
          <p:cNvPr id="7" name="Picture 6"/>
          <p:cNvPicPr>
            <a:picLocks noChangeAspect="1"/>
          </p:cNvPicPr>
          <p:nvPr/>
        </p:nvPicPr>
        <p:blipFill>
          <a:blip r:embed="rId3"/>
          <a:stretch>
            <a:fillRect/>
          </a:stretch>
        </p:blipFill>
        <p:spPr>
          <a:xfrm>
            <a:off x="1576224" y="2093194"/>
            <a:ext cx="5194242" cy="3771313"/>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804826" y="2453214"/>
            <a:ext cx="5359538" cy="3126688"/>
          </a:xfrm>
          <a:prstGeom prst="rect">
            <a:avLst/>
          </a:prstGeom>
        </p:spPr>
      </p:pic>
      <p:sp>
        <p:nvSpPr>
          <p:cNvPr id="9" name="Rectangle 8"/>
          <p:cNvSpPr/>
          <p:nvPr/>
        </p:nvSpPr>
        <p:spPr>
          <a:xfrm>
            <a:off x="1720344" y="5929752"/>
            <a:ext cx="5528501" cy="830997"/>
          </a:xfrm>
          <a:prstGeom prst="rect">
            <a:avLst/>
          </a:prstGeom>
        </p:spPr>
        <p:txBody>
          <a:bodyPr wrap="none">
            <a:spAutoFit/>
          </a:bodyPr>
          <a:lstStyle/>
          <a:p>
            <a:pPr algn="ctr"/>
            <a:r>
              <a:rPr lang="en-US" sz="2400" dirty="0" smtClean="0"/>
              <a:t>Holder, </a:t>
            </a:r>
            <a:r>
              <a:rPr lang="en-US" sz="2400" dirty="0" err="1" smtClean="0"/>
              <a:t>Picou</a:t>
            </a:r>
            <a:r>
              <a:rPr lang="en-US" sz="2400" dirty="0" smtClean="0"/>
              <a:t>, </a:t>
            </a:r>
            <a:r>
              <a:rPr lang="en-US" sz="2400" dirty="0" err="1" smtClean="0"/>
              <a:t>Gruenwald</a:t>
            </a:r>
            <a:r>
              <a:rPr lang="en-US" sz="2400" dirty="0" smtClean="0"/>
              <a:t>, Ricketts (2016).</a:t>
            </a:r>
          </a:p>
          <a:p>
            <a:pPr algn="ctr"/>
            <a:r>
              <a:rPr lang="en-US" sz="2400" dirty="0" smtClean="0"/>
              <a:t>J </a:t>
            </a:r>
            <a:r>
              <a:rPr lang="en-US" sz="2400" dirty="0"/>
              <a:t>Am </a:t>
            </a:r>
            <a:r>
              <a:rPr lang="en-US" sz="2400" dirty="0" err="1"/>
              <a:t>Acad</a:t>
            </a:r>
            <a:r>
              <a:rPr lang="en-US" sz="2400" dirty="0"/>
              <a:t> </a:t>
            </a:r>
            <a:r>
              <a:rPr lang="en-US" sz="2400" dirty="0" err="1" smtClean="0"/>
              <a:t>Audiol</a:t>
            </a:r>
            <a:r>
              <a:rPr lang="en-US" sz="2400" dirty="0" smtClean="0"/>
              <a:t>, 27, 619-627.</a:t>
            </a:r>
            <a:endParaRPr lang="en-US" sz="2400" dirty="0"/>
          </a:p>
        </p:txBody>
      </p:sp>
    </p:spTree>
    <p:extLst>
      <p:ext uri="{BB962C8B-B14F-4D97-AF65-F5344CB8AC3E}">
        <p14:creationId xmlns:p14="http://schemas.microsoft.com/office/powerpoint/2010/main" val="143457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s">
  <a:themeElements>
    <a:clrScheme name="Custom 1">
      <a:dk1>
        <a:srgbClr val="292929"/>
      </a:dk1>
      <a:lt1>
        <a:srgbClr val="FFFFFF"/>
      </a:lt1>
      <a:dk2>
        <a:srgbClr val="000000"/>
      </a:dk2>
      <a:lt2>
        <a:srgbClr val="808080"/>
      </a:lt2>
      <a:accent1>
        <a:srgbClr val="B1946C"/>
      </a:accent1>
      <a:accent2>
        <a:srgbClr val="B49468"/>
      </a:accent2>
      <a:accent3>
        <a:srgbClr val="FFFFFF"/>
      </a:accent3>
      <a:accent4>
        <a:srgbClr val="212121"/>
      </a:accent4>
      <a:accent5>
        <a:srgbClr val="B49468"/>
      </a:accent5>
      <a:accent6>
        <a:srgbClr val="B49468"/>
      </a:accent6>
      <a:hlink>
        <a:srgbClr val="8B704A"/>
      </a:hlink>
      <a:folHlink>
        <a:srgbClr val="B2B2B2"/>
      </a:folHlink>
    </a:clrScheme>
    <a:fontScheme name="Axis">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buNone/>
          <a:defRPr u="none" dirty="0"/>
        </a:defPPr>
      </a:lstStyle>
    </a:spDef>
    <a:lnDef>
      <a:spPr bwMode="auto">
        <a:noFill/>
        <a:ln w="25400" cap="flat" cmpd="sng" algn="ctr">
          <a:solidFill>
            <a:srgbClr val="FF0000"/>
          </a:solidFill>
          <a:prstDash val="solid"/>
          <a:round/>
          <a:headEnd type="none" w="med" len="med"/>
          <a:tailEnd type="arrow"/>
        </a:ln>
        <a:effectLst/>
      </a:spPr>
      <a:bodyPr/>
      <a:lstStyle/>
    </a:lnDef>
    <a:txDef>
      <a:spPr>
        <a:noFill/>
      </a:spPr>
      <a:bodyPr wrap="square" rtlCol="0">
        <a:spAutoFit/>
      </a:bodyPr>
      <a:lstStyle>
        <a:defPPr>
          <a:buNone/>
          <a:defRPr sz="1800" u="none" dirty="0"/>
        </a:defPPr>
      </a:lstStyle>
    </a:tx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xis">
  <a:themeElements>
    <a:clrScheme name="Custom 1">
      <a:dk1>
        <a:srgbClr val="292929"/>
      </a:dk1>
      <a:lt1>
        <a:srgbClr val="FFFFFF"/>
      </a:lt1>
      <a:dk2>
        <a:srgbClr val="000000"/>
      </a:dk2>
      <a:lt2>
        <a:srgbClr val="808080"/>
      </a:lt2>
      <a:accent1>
        <a:srgbClr val="B1946C"/>
      </a:accent1>
      <a:accent2>
        <a:srgbClr val="B49468"/>
      </a:accent2>
      <a:accent3>
        <a:srgbClr val="FFFFFF"/>
      </a:accent3>
      <a:accent4>
        <a:srgbClr val="212121"/>
      </a:accent4>
      <a:accent5>
        <a:srgbClr val="B49468"/>
      </a:accent5>
      <a:accent6>
        <a:srgbClr val="B49468"/>
      </a:accent6>
      <a:hlink>
        <a:srgbClr val="8B704A"/>
      </a:hlink>
      <a:folHlink>
        <a:srgbClr val="B2B2B2"/>
      </a:folHlink>
    </a:clrScheme>
    <a:fontScheme name="Axis">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buNone/>
          <a:defRPr u="none" dirty="0"/>
        </a:defPPr>
      </a:lstStyle>
    </a:spDef>
    <a:lnDef>
      <a:spPr bwMode="auto">
        <a:noFill/>
        <a:ln w="25400" cap="flat" cmpd="sng" algn="ctr">
          <a:solidFill>
            <a:srgbClr val="FF0000"/>
          </a:solidFill>
          <a:prstDash val="solid"/>
          <a:round/>
          <a:headEnd type="none" w="med" len="med"/>
          <a:tailEnd type="arrow"/>
        </a:ln>
        <a:effectLst/>
      </a:spPr>
      <a:bodyPr/>
      <a:lstStyle/>
    </a:lnDef>
    <a:txDef>
      <a:spPr>
        <a:noFill/>
      </a:spPr>
      <a:bodyPr wrap="square" rtlCol="0">
        <a:spAutoFit/>
      </a:bodyPr>
      <a:lstStyle>
        <a:defPPr>
          <a:buNone/>
          <a:defRPr sz="1800" u="none" dirty="0"/>
        </a:defPPr>
      </a:lstStyle>
    </a:tx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ueBar_Bottom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1336</TotalTime>
  <Words>1252</Words>
  <Application>Microsoft Office PowerPoint</Application>
  <PresentationFormat>On-screen Show (4:3)</PresentationFormat>
  <Paragraphs>192</Paragraphs>
  <Slides>22</Slides>
  <Notes>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22</vt:i4>
      </vt:variant>
    </vt:vector>
  </HeadingPairs>
  <TitlesOfParts>
    <vt:vector size="34" baseType="lpstr">
      <vt:lpstr>ＭＳ Ｐゴシック</vt:lpstr>
      <vt:lpstr>Arial</vt:lpstr>
      <vt:lpstr>Calibri</vt:lpstr>
      <vt:lpstr>Calibri Light</vt:lpstr>
      <vt:lpstr>MS Mincho</vt:lpstr>
      <vt:lpstr>Tahoma</vt:lpstr>
      <vt:lpstr>Times New Roman</vt:lpstr>
      <vt:lpstr>Wingdings</vt:lpstr>
      <vt:lpstr>Office Theme</vt:lpstr>
      <vt:lpstr>Axis</vt:lpstr>
      <vt:lpstr>1_Axis</vt:lpstr>
      <vt:lpstr>BlueBar_BottomLogo</vt:lpstr>
      <vt:lpstr>Audiologic Evaluation of the Tympan Open Source Hearing Aid</vt:lpstr>
      <vt:lpstr>Tympan Hardware and Specs</vt:lpstr>
      <vt:lpstr>Metrics Evaluated</vt:lpstr>
      <vt:lpstr>ANSI S3.22, Annex C “Guidelines for additional optional tests to characterize hearing aids”</vt:lpstr>
      <vt:lpstr>Hardware and Software</vt:lpstr>
      <vt:lpstr>“Out of the Box” Setup</vt:lpstr>
      <vt:lpstr>Throughput Delay</vt:lpstr>
      <vt:lpstr>Hearing Aid Test Box Set Up</vt:lpstr>
      <vt:lpstr>Internal Noise</vt:lpstr>
      <vt:lpstr>Maximum Output</vt:lpstr>
      <vt:lpstr>Distortion</vt:lpstr>
      <vt:lpstr>Compression Characteristics</vt:lpstr>
      <vt:lpstr>Frequency Response</vt:lpstr>
      <vt:lpstr>Directionality</vt:lpstr>
      <vt:lpstr>Feedback Testing</vt:lpstr>
      <vt:lpstr>Directionality: KEMAR</vt:lpstr>
      <vt:lpstr>Directionality: Test Box</vt:lpstr>
      <vt:lpstr>Audiometric Fitting Range</vt:lpstr>
      <vt:lpstr>Probe Microphone Feasibility</vt:lpstr>
      <vt:lpstr>Summary</vt:lpstr>
      <vt:lpstr>Kim &amp; Bleeck (2018). Speech Comm., 98, 73-84.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dc:creator>
  <cp:lastModifiedBy>Windows User</cp:lastModifiedBy>
  <cp:revision>298</cp:revision>
  <dcterms:created xsi:type="dcterms:W3CDTF">2017-01-12T22:18:04Z</dcterms:created>
  <dcterms:modified xsi:type="dcterms:W3CDTF">2018-05-07T17:33:50Z</dcterms:modified>
</cp:coreProperties>
</file>